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72" r:id="rId3"/>
    <p:sldId id="273" r:id="rId4"/>
    <p:sldId id="277" r:id="rId5"/>
    <p:sldId id="276" r:id="rId6"/>
    <p:sldId id="275" r:id="rId7"/>
    <p:sldId id="274" r:id="rId8"/>
    <p:sldId id="279" r:id="rId9"/>
    <p:sldId id="280" r:id="rId10"/>
    <p:sldId id="278" r:id="rId11"/>
    <p:sldId id="269" r:id="rId12"/>
    <p:sldId id="281" r:id="rId13"/>
    <p:sldId id="282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6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34726-2F81-46C3-9EEE-FAC4EB32AFEA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D0A6D-C6B4-4DA3-948C-D234544C56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4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="" xmlns:a16="http://schemas.microsoft.com/office/drawing/2014/main" id="{06D251B0-6E0E-48F8-BA74-46ABF4DF38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="" xmlns:a16="http://schemas.microsoft.com/office/drawing/2014/main" id="{BDB44DC3-2B02-4F7A-B91A-2AD6C6491E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altLang="es-ES" dirty="0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="" xmlns:a16="http://schemas.microsoft.com/office/drawing/2014/main" id="{355221A9-1144-443F-8DDA-B3BEEA70E2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28005" indent="-37470849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155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31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465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62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87582F-7DF1-4A8E-BD2D-FCFBDD1274B5}" type="slidenum">
              <a:rPr lang="en-US" altLang="es-ES" sz="1200"/>
              <a:pPr eaLnBrk="1" hangingPunct="1"/>
              <a:t>1</a:t>
            </a:fld>
            <a:endParaRPr lang="en-US" altLang="es-ES" sz="1200"/>
          </a:p>
        </p:txBody>
      </p:sp>
    </p:spTree>
    <p:extLst>
      <p:ext uri="{BB962C8B-B14F-4D97-AF65-F5344CB8AC3E}">
        <p14:creationId xmlns:p14="http://schemas.microsoft.com/office/powerpoint/2010/main" val="59815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67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005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636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9">
            <a:extLst>
              <a:ext uri="{FF2B5EF4-FFF2-40B4-BE49-F238E27FC236}">
                <a16:creationId xmlns="" xmlns:a16="http://schemas.microsoft.com/office/drawing/2014/main" id="{F20A54F9-C738-4C04-A67F-6BE8972C271B}"/>
              </a:ext>
            </a:extLst>
          </p:cNvPr>
          <p:cNvCxnSpPr/>
          <p:nvPr userDrawn="1"/>
        </p:nvCxnSpPr>
        <p:spPr>
          <a:xfrm>
            <a:off x="2979210" y="6277769"/>
            <a:ext cx="7821084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n 6" descr="UGR-MARCA-02-monocromo.jpg">
            <a:extLst>
              <a:ext uri="{FF2B5EF4-FFF2-40B4-BE49-F238E27FC236}">
                <a16:creationId xmlns="" xmlns:a16="http://schemas.microsoft.com/office/drawing/2014/main" id="{9899809F-3A8A-4A6C-9F4D-C03BA6AFD7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7" y="5873753"/>
            <a:ext cx="24606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2" y="2165350"/>
            <a:ext cx="5107484" cy="2166144"/>
          </a:xfrm>
        </p:spPr>
        <p:txBody>
          <a:bodyPr rtlCol="0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79445961"/>
      </p:ext>
    </p:extLst>
  </p:cSld>
  <p:clrMapOvr>
    <a:masterClrMapping/>
  </p:clrMapOvr>
  <p:transition spd="med"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9">
            <a:extLst>
              <a:ext uri="{FF2B5EF4-FFF2-40B4-BE49-F238E27FC236}">
                <a16:creationId xmlns="" xmlns:a16="http://schemas.microsoft.com/office/drawing/2014/main" id="{DD2D471C-87F5-4CFE-A7B4-49DBBD286A48}"/>
              </a:ext>
            </a:extLst>
          </p:cNvPr>
          <p:cNvCxnSpPr/>
          <p:nvPr userDrawn="1"/>
        </p:nvCxnSpPr>
        <p:spPr>
          <a:xfrm>
            <a:off x="2979210" y="6277769"/>
            <a:ext cx="7821084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Imagen 6" descr="UGR-MARCA-02-monocromo.jpg">
            <a:extLst>
              <a:ext uri="{FF2B5EF4-FFF2-40B4-BE49-F238E27FC236}">
                <a16:creationId xmlns="" xmlns:a16="http://schemas.microsoft.com/office/drawing/2014/main" id="{BB2508C7-52E6-4947-80C9-19E4ADCEA4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34" y="5873753"/>
            <a:ext cx="2460626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880902"/>
      </p:ext>
    </p:extLst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9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81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916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99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83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747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22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35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8378-05A8-45BE-89F3-0D35370BE39C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B33A1-0744-4531-AAC4-7929F7006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93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ecretariageneral.ugr.es/unidades/oficina-proteccion-datos/equipo" TargetMode="External"/><Relationship Id="rId2" Type="http://schemas.openxmlformats.org/officeDocument/2006/relationships/hyperlink" Target="https://secretariageneral.ugr.es/unidades/oficina-proteccion-dato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ecretariageneral.ugr.es/unidades/oficina-proteccion-datos/equipo" TargetMode="External"/><Relationship Id="rId2" Type="http://schemas.openxmlformats.org/officeDocument/2006/relationships/hyperlink" Target="https://secretariageneral.ugr.es/unidades/oficina-proteccion-datos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pd@ugr.e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teca.ugr.es/informacion/noticias/digibug-repositorio-institucional-de-la-ugr-plantilla-plan-de-gestion-de-datos-nueva-versi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9C7C82E3-CE18-4D65-9F9B-090D40D77F30}"/>
              </a:ext>
            </a:extLst>
          </p:cNvPr>
          <p:cNvSpPr txBox="1"/>
          <p:nvPr/>
        </p:nvSpPr>
        <p:spPr>
          <a:xfrm>
            <a:off x="996696" y="491898"/>
            <a:ext cx="9665208" cy="3000821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 algn="ctr"/>
            <a:endParaRPr lang="es-ES" sz="30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pPr algn="ctr"/>
            <a:endParaRPr lang="es-ES" sz="30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pPr algn="ctr"/>
            <a:r>
              <a:rPr lang="es-ES" sz="44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Preparación de un Plan de Gestión de Datos en la solicitud de Proyectos de Generación de Conocimiento de la AEI 2024</a:t>
            </a:r>
            <a:endParaRPr lang="es-ES" sz="44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6" name="Rectangle 29">
            <a:extLst>
              <a:ext uri="{FF2B5EF4-FFF2-40B4-BE49-F238E27FC236}">
                <a16:creationId xmlns="" xmlns:a16="http://schemas.microsoft.com/office/drawing/2014/main" id="{A6A0C0C3-698B-A664-FF05-5E7F4CAF23EC}"/>
              </a:ext>
            </a:extLst>
          </p:cNvPr>
          <p:cNvSpPr/>
          <p:nvPr/>
        </p:nvSpPr>
        <p:spPr>
          <a:xfrm>
            <a:off x="6096000" y="4919944"/>
            <a:ext cx="4776216" cy="1318846"/>
          </a:xfrm>
          <a:prstGeom prst="rect">
            <a:avLst/>
          </a:prstGeom>
          <a:solidFill>
            <a:srgbClr val="D53044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86" tIns="17143" rIns="34286" bIns="17143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ES" sz="1700" b="1" dirty="0" smtClean="0">
                <a:solidFill>
                  <a:srgbClr val="FFFFFF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Light" charset="0"/>
              </a:rPr>
              <a:t>José </a:t>
            </a:r>
            <a:r>
              <a:rPr lang="es-ES_tradnl" altLang="es-ES" sz="1700" b="1" dirty="0">
                <a:solidFill>
                  <a:srgbClr val="FFFFFF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Light" charset="0"/>
              </a:rPr>
              <a:t>Antonio Castillo Parrilla</a:t>
            </a:r>
            <a:endParaRPr lang="es-ES_tradnl" altLang="es-ES" sz="1700" b="1" dirty="0">
              <a:solidFill>
                <a:srgbClr val="FFFFFF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Light" charset="0"/>
            </a:endParaRPr>
          </a:p>
          <a:p>
            <a:pPr algn="ctr" eaLnBrk="1" hangingPunct="1"/>
            <a:endParaRPr lang="es-ES_tradnl" altLang="es-ES" sz="1700" b="1" dirty="0">
              <a:solidFill>
                <a:srgbClr val="FFFFFF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Light" charset="0"/>
            </a:endParaRPr>
          </a:p>
          <a:p>
            <a:pPr algn="ctr" eaLnBrk="1" hangingPunct="1"/>
            <a:r>
              <a:rPr lang="es-ES_tradnl" altLang="es-ES" sz="1700" b="1" dirty="0">
                <a:solidFill>
                  <a:srgbClr val="FFFFFF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Light" charset="0"/>
              </a:rPr>
              <a:t>Delegado </a:t>
            </a:r>
            <a:r>
              <a:rPr lang="es-ES_tradnl" altLang="es-ES" sz="1700" b="1" dirty="0">
                <a:solidFill>
                  <a:srgbClr val="FFFFFF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Light" charset="0"/>
              </a:rPr>
              <a:t>de Protección de Datos</a:t>
            </a:r>
          </a:p>
          <a:p>
            <a:pPr algn="ctr" eaLnBrk="1" hangingPunct="1"/>
            <a:r>
              <a:rPr lang="es-ES_tradnl" altLang="es-ES" sz="1700" b="1" dirty="0" smtClean="0">
                <a:solidFill>
                  <a:srgbClr val="FFFFFF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Light" charset="0"/>
              </a:rPr>
              <a:t>Universidad </a:t>
            </a:r>
            <a:r>
              <a:rPr lang="es-ES_tradnl" altLang="es-ES" sz="1700" b="1" dirty="0">
                <a:solidFill>
                  <a:srgbClr val="FFFFFF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Light" charset="0"/>
              </a:rPr>
              <a:t>de Granada</a:t>
            </a:r>
          </a:p>
        </p:txBody>
      </p:sp>
    </p:spTree>
    <p:extLst>
      <p:ext uri="{BB962C8B-B14F-4D97-AF65-F5344CB8AC3E}">
        <p14:creationId xmlns:p14="http://schemas.microsoft.com/office/powerpoint/2010/main" val="2312181872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430887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Datos y ciencia abierta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305017" y="1251751"/>
            <a:ext cx="8930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  <a:latin typeface="Arial Narrow" panose="020B0606020202030204" pitchFamily="34" charset="0"/>
              </a:rPr>
              <a:t>BASE: las normas de acceso abierto no deben suponer disminución de derechos fundamentales</a:t>
            </a:r>
            <a:r>
              <a:rPr lang="es-ES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>
              <a:latin typeface="Arial Narrow" panose="020B0606020202030204" pitchFamily="34" charset="0"/>
            </a:endParaRPr>
          </a:p>
          <a:p>
            <a:r>
              <a:rPr lang="es-ES" b="1" dirty="0">
                <a:latin typeface="Arial Narrow" panose="020B0606020202030204" pitchFamily="34" charset="0"/>
              </a:rPr>
              <a:t>Q</a:t>
            </a:r>
            <a:r>
              <a:rPr lang="es-ES" b="1" dirty="0" smtClean="0">
                <a:latin typeface="Arial Narrow" panose="020B0606020202030204" pitchFamily="34" charset="0"/>
              </a:rPr>
              <a:t>ué hacer: </a:t>
            </a:r>
            <a:endParaRPr lang="es-ES" b="1" dirty="0">
              <a:latin typeface="Arial Narrow" panose="020B0606020202030204" pitchFamily="34" charset="0"/>
            </a:endParaRPr>
          </a:p>
          <a:p>
            <a:pPr lvl="1"/>
            <a:r>
              <a:rPr lang="es-ES" dirty="0">
                <a:latin typeface="Arial Narrow" panose="020B0606020202030204" pitchFamily="34" charset="0"/>
              </a:rPr>
              <a:t>GENERAL: publicar los resultados de investigación agregados (</a:t>
            </a:r>
            <a:r>
              <a:rPr lang="es-ES" dirty="0" err="1">
                <a:latin typeface="Arial Narrow" panose="020B0606020202030204" pitchFamily="34" charset="0"/>
              </a:rPr>
              <a:t>seudonimizados</a:t>
            </a:r>
            <a:r>
              <a:rPr lang="es-ES" dirty="0">
                <a:latin typeface="Arial Narrow" panose="020B0606020202030204" pitchFamily="34" charset="0"/>
              </a:rPr>
              <a:t>). Cumplimos con art. 89 RGPD sin problemas.</a:t>
            </a:r>
          </a:p>
          <a:p>
            <a:pPr lvl="1"/>
            <a:r>
              <a:rPr lang="es-ES" dirty="0">
                <a:latin typeface="Arial Narrow" panose="020B0606020202030204" pitchFamily="34" charset="0"/>
              </a:rPr>
              <a:t>SETS DE DATOS: remitirlos a revista con acceso restringido</a:t>
            </a:r>
            <a:r>
              <a:rPr lang="es-ES" dirty="0" smtClean="0">
                <a:latin typeface="Arial Narrow" panose="020B0606020202030204" pitchFamily="34" charset="0"/>
              </a:rPr>
              <a:t>.</a:t>
            </a:r>
          </a:p>
          <a:p>
            <a:pPr lvl="1"/>
            <a:endParaRPr lang="es-ES" dirty="0">
              <a:latin typeface="Arial Narrow" panose="020B0606020202030204" pitchFamily="34" charset="0"/>
            </a:endParaRPr>
          </a:p>
          <a:p>
            <a:r>
              <a:rPr lang="es-ES" b="1" dirty="0">
                <a:latin typeface="Arial Narrow" panose="020B0606020202030204" pitchFamily="34" charset="0"/>
              </a:rPr>
              <a:t>Q</a:t>
            </a:r>
            <a:r>
              <a:rPr lang="es-ES" b="1" dirty="0" smtClean="0">
                <a:latin typeface="Arial Narrow" panose="020B0606020202030204" pitchFamily="34" charset="0"/>
              </a:rPr>
              <a:t>ué poner en el plan de gestión de datos</a:t>
            </a:r>
          </a:p>
          <a:p>
            <a:pPr lvl="1"/>
            <a:r>
              <a:rPr lang="es-ES" dirty="0" smtClean="0">
                <a:latin typeface="Arial Narrow" panose="020B0606020202030204" pitchFamily="34" charset="0"/>
              </a:rPr>
              <a:t>PUBLICACIÓN </a:t>
            </a:r>
            <a:r>
              <a:rPr lang="es-ES" dirty="0">
                <a:latin typeface="Arial Narrow" panose="020B0606020202030204" pitchFamily="34" charset="0"/>
              </a:rPr>
              <a:t>DE RESULTADOS: se prevé la publicación de resultados en revistas de acceso abierto, respetando las exigencias derivadas del principio de limitación de finalidad en el tratamiento de datos (art. 5.1.b RGPD</a:t>
            </a:r>
            <a:r>
              <a:rPr lang="es-ES" dirty="0" smtClean="0">
                <a:latin typeface="Arial Narrow" panose="020B0606020202030204" pitchFamily="34" charset="0"/>
              </a:rPr>
              <a:t>).</a:t>
            </a:r>
          </a:p>
          <a:p>
            <a:pPr lvl="1"/>
            <a:endParaRPr lang="es-ES" dirty="0">
              <a:latin typeface="Arial Narrow" panose="020B0606020202030204" pitchFamily="34" charset="0"/>
            </a:endParaRPr>
          </a:p>
          <a:p>
            <a:r>
              <a:rPr lang="es-ES" b="1" dirty="0">
                <a:latin typeface="Arial Narrow" panose="020B0606020202030204" pitchFamily="34" charset="0"/>
              </a:rPr>
              <a:t>C</a:t>
            </a:r>
            <a:r>
              <a:rPr lang="es-ES" b="1" dirty="0" smtClean="0">
                <a:latin typeface="Arial Narrow" panose="020B0606020202030204" pitchFamily="34" charset="0"/>
              </a:rPr>
              <a:t>ómo organizar el día a día del proyecto</a:t>
            </a:r>
          </a:p>
          <a:p>
            <a:pPr lvl="1"/>
            <a:r>
              <a:rPr lang="es-ES" dirty="0" smtClean="0">
                <a:latin typeface="Arial Narrow" panose="020B0606020202030204" pitchFamily="34" charset="0"/>
              </a:rPr>
              <a:t>CONSENTIMIENTOS</a:t>
            </a:r>
            <a:r>
              <a:rPr lang="es-ES" dirty="0">
                <a:latin typeface="Arial Narrow" panose="020B0606020202030204" pitchFamily="34" charset="0"/>
              </a:rPr>
              <a:t>: debe avisarse a los interesados de cómo se van a publicar los resultados de su investigación (incluyendo el nivel de exposición que la revista prevé por política open </a:t>
            </a:r>
            <a:r>
              <a:rPr lang="es-ES" dirty="0" err="1">
                <a:latin typeface="Arial Narrow" panose="020B0606020202030204" pitchFamily="34" charset="0"/>
              </a:rPr>
              <a:t>access</a:t>
            </a:r>
            <a:r>
              <a:rPr lang="es-ES" dirty="0">
                <a:latin typeface="Arial Narrow" panose="020B0606020202030204" pitchFamily="34" charset="0"/>
              </a:rPr>
              <a:t>).</a:t>
            </a:r>
          </a:p>
          <a:p>
            <a:pPr lvl="1"/>
            <a:r>
              <a:rPr lang="es-ES" dirty="0">
                <a:latin typeface="Arial Narrow" panose="020B0606020202030204" pitchFamily="34" charset="0"/>
              </a:rPr>
              <a:t>CONTACTAR CON OFICINA DE PROTECCIÓN DE DATOS: para explicar tema de investigación y política open </a:t>
            </a:r>
            <a:r>
              <a:rPr lang="es-ES" dirty="0" err="1">
                <a:latin typeface="Arial Narrow" panose="020B0606020202030204" pitchFamily="34" charset="0"/>
              </a:rPr>
              <a:t>access</a:t>
            </a:r>
            <a:r>
              <a:rPr lang="es-ES" dirty="0">
                <a:latin typeface="Arial Narrow" panose="020B0606020202030204" pitchFamily="34" charset="0"/>
              </a:rPr>
              <a:t> de la revista y resolver caso por caso.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0686657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oboto Black"/>
              </a:rPr>
              <a:t>Equipo protección de datos UGR</a:t>
            </a:r>
            <a:endParaRPr lang="es-ES" dirty="0">
              <a:latin typeface="Roboto Black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https://secretariageneral.ugr.es/unidades/oficina-proteccion-datos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https://secretariageneral.ugr.es/unidades/oficina-proteccion-datos/equipo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800" y="2760133"/>
            <a:ext cx="7771730" cy="391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5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430887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Equipo de protección de datos en UGR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331650" y="1384917"/>
            <a:ext cx="9197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2"/>
              </a:rPr>
              <a:t>https://secretariageneral.ugr.es/unidades/oficina-proteccion-datos</a:t>
            </a:r>
            <a:endParaRPr lang="es-ES" dirty="0"/>
          </a:p>
          <a:p>
            <a:r>
              <a:rPr lang="es-ES" dirty="0">
                <a:hlinkClick r:id="rId3"/>
              </a:rPr>
              <a:t>https://secretariageneral.ugr.es/unidades/oficina-proteccion-datos/equipo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28" y="1996653"/>
            <a:ext cx="7771730" cy="391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27366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430887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Contacto DPD UGR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225118" y="1296140"/>
            <a:ext cx="9303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Narrow" panose="020B0606020202030204" pitchFamily="34" charset="0"/>
                <a:hlinkClick r:id="rId2"/>
              </a:rPr>
              <a:t>dpd@ugr.es</a:t>
            </a:r>
            <a:endParaRPr lang="es-ES" dirty="0" smtClean="0">
              <a:latin typeface="Arial Narrow" panose="020B0606020202030204" pitchFamily="34" charset="0"/>
            </a:endParaRPr>
          </a:p>
          <a:p>
            <a:pPr algn="ctr"/>
            <a:endParaRPr lang="es-ES" dirty="0">
              <a:latin typeface="Arial Narrow" panose="020B0606020202030204" pitchFamily="34" charset="0"/>
            </a:endParaRPr>
          </a:p>
          <a:p>
            <a:pPr algn="ctr"/>
            <a:r>
              <a:rPr lang="es-ES" dirty="0" smtClean="0">
                <a:latin typeface="Arial Narrow" panose="020B0606020202030204" pitchFamily="34" charset="0"/>
              </a:rPr>
              <a:t>958 24 08 79</a:t>
            </a:r>
          </a:p>
          <a:p>
            <a:pPr algn="ctr"/>
            <a:endParaRPr lang="es-ES" dirty="0">
              <a:latin typeface="Arial Narrow" panose="020B0606020202030204" pitchFamily="34" charset="0"/>
            </a:endParaRPr>
          </a:p>
          <a:p>
            <a:pPr algn="ctr"/>
            <a:r>
              <a:rPr lang="es-ES" dirty="0" smtClean="0">
                <a:latin typeface="Arial Narrow" panose="020B0606020202030204" pitchFamily="34" charset="0"/>
              </a:rPr>
              <a:t>605 4489 90</a:t>
            </a:r>
          </a:p>
          <a:p>
            <a:pPr algn="ctr"/>
            <a:endParaRPr lang="es-ES" dirty="0">
              <a:latin typeface="Arial Narrow" panose="020B0606020202030204" pitchFamily="34" charset="0"/>
            </a:endParaRPr>
          </a:p>
          <a:p>
            <a:pPr algn="ctr"/>
            <a:r>
              <a:rPr lang="es-ES" dirty="0" smtClean="0">
                <a:latin typeface="Arial Narrow" panose="020B0606020202030204" pitchFamily="34" charset="0"/>
              </a:rPr>
              <a:t>70360</a:t>
            </a:r>
            <a:endParaRPr lang="es-E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27366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430887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Apartado 4.6 de Memoria Científico-Técnica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279" y="1938337"/>
            <a:ext cx="8203509" cy="356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79105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430887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Datos personales, actividades de tratamiento y roles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544715" y="1606858"/>
            <a:ext cx="892205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  <a:latin typeface="Arial Narrow" panose="020B0606020202030204" pitchFamily="34" charset="0"/>
              </a:rPr>
              <a:t>Datos personales</a:t>
            </a:r>
          </a:p>
          <a:p>
            <a:pPr lvl="1"/>
            <a:r>
              <a:rPr lang="es-ES" dirty="0">
                <a:latin typeface="Arial Narrow" panose="020B0606020202030204" pitchFamily="34" charset="0"/>
              </a:rPr>
              <a:t>P. IDENTIFICADAS:  DNI, nombre y apellidos, correo electrónico, imagen, voz (¿?), datos biométricos…</a:t>
            </a:r>
          </a:p>
          <a:p>
            <a:pPr lvl="1"/>
            <a:r>
              <a:rPr lang="es-ES" dirty="0">
                <a:latin typeface="Arial Narrow" panose="020B0606020202030204" pitchFamily="34" charset="0"/>
              </a:rPr>
              <a:t>P. IDENTIFICABLES: datos demográficos (edad, sexo, nivel de educación…), dirección postal, IP (¿?), voz (¿?)</a:t>
            </a:r>
          </a:p>
          <a:p>
            <a:pPr lvl="2"/>
            <a:r>
              <a:rPr lang="es-ES" dirty="0">
                <a:latin typeface="Arial Narrow" panose="020B0606020202030204" pitchFamily="34" charset="0"/>
              </a:rPr>
              <a:t>MUY IMPORTANTE EL CONTEXTO: (</a:t>
            </a:r>
            <a:r>
              <a:rPr lang="es-ES" dirty="0" err="1">
                <a:latin typeface="Arial Narrow" panose="020B0606020202030204" pitchFamily="34" charset="0"/>
              </a:rPr>
              <a:t>ej</a:t>
            </a:r>
            <a:r>
              <a:rPr lang="es-ES" dirty="0">
                <a:latin typeface="Arial Narrow" panose="020B0606020202030204" pitchFamily="34" charset="0"/>
              </a:rPr>
              <a:t>, averigua qué votan tus vecinos)</a:t>
            </a:r>
          </a:p>
          <a:p>
            <a:r>
              <a:rPr lang="es-ES" b="1" dirty="0">
                <a:solidFill>
                  <a:srgbClr val="FF0000"/>
                </a:solidFill>
                <a:latin typeface="Arial Narrow" panose="020B0606020202030204" pitchFamily="34" charset="0"/>
              </a:rPr>
              <a:t>Actividades de tratamiento de datos</a:t>
            </a:r>
          </a:p>
          <a:p>
            <a:pPr lvl="1"/>
            <a:r>
              <a:rPr lang="es-ES" dirty="0">
                <a:latin typeface="Arial Narrow" panose="020B0606020202030204" pitchFamily="34" charset="0"/>
              </a:rPr>
              <a:t>Recogida de datos, registro, organización, uso, conservación, procesado, modificación…</a:t>
            </a:r>
          </a:p>
          <a:p>
            <a:pPr lvl="1"/>
            <a:r>
              <a:rPr lang="es-ES" dirty="0">
                <a:latin typeface="Arial Narrow" panose="020B0606020202030204" pitchFamily="34" charset="0"/>
              </a:rPr>
              <a:t>Grabación de imágenes, publicación de imágenes, destrucción de los datos…</a:t>
            </a:r>
          </a:p>
          <a:p>
            <a:pPr lvl="1"/>
            <a:r>
              <a:rPr lang="es-ES" dirty="0">
                <a:latin typeface="Arial Narrow" panose="020B0606020202030204" pitchFamily="34" charset="0"/>
              </a:rPr>
              <a:t>En resumen, TODO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Roles</a:t>
            </a:r>
            <a:endParaRPr lang="es-ES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lvl="1"/>
            <a:r>
              <a:rPr lang="es-ES" sz="1500" dirty="0">
                <a:latin typeface="Arial Narrow" panose="020B0606020202030204" pitchFamily="34" charset="0"/>
              </a:rPr>
              <a:t>Responsable y encargado del tratamiento (arts. 24 y 28 RGPD)</a:t>
            </a:r>
          </a:p>
          <a:p>
            <a:pPr lvl="2"/>
            <a:r>
              <a:rPr lang="es-ES" sz="1100" dirty="0">
                <a:latin typeface="Arial Narrow" panose="020B0606020202030204" pitchFamily="34" charset="0"/>
              </a:rPr>
              <a:t>Responsabilidad de las Universidades</a:t>
            </a:r>
          </a:p>
          <a:p>
            <a:pPr lvl="2"/>
            <a:r>
              <a:rPr lang="es-ES" sz="1100" dirty="0">
                <a:latin typeface="Arial Narrow" panose="020B0606020202030204" pitchFamily="34" charset="0"/>
              </a:rPr>
              <a:t>¿Cuándo hay encargados del tratamiento?</a:t>
            </a:r>
          </a:p>
          <a:p>
            <a:pPr lvl="2"/>
            <a:r>
              <a:rPr lang="es-ES" sz="1100" b="1" dirty="0">
                <a:solidFill>
                  <a:srgbClr val="FF0000"/>
                </a:solidFill>
                <a:latin typeface="Arial Narrow" panose="020B0606020202030204" pitchFamily="34" charset="0"/>
              </a:rPr>
              <a:t>Rol del IP y resto de investigadores del Proyecto</a:t>
            </a:r>
          </a:p>
          <a:p>
            <a:pPr lvl="1"/>
            <a:r>
              <a:rPr lang="es-ES" sz="1500" dirty="0">
                <a:latin typeface="Arial Narrow" panose="020B0606020202030204" pitchFamily="34" charset="0"/>
              </a:rPr>
              <a:t>Situaciones de corresponsabilidad (art. 26 RGPD)</a:t>
            </a:r>
            <a:endParaRPr lang="es-ES" dirty="0">
              <a:latin typeface="Arial Narrow" panose="020B0606020202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9325979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815608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Principios relativos al tratamiento de datos personales (art. 5 RGPD)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20426" y="2183907"/>
            <a:ext cx="88510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 Narrow" panose="020B0606020202030204" pitchFamily="34" charset="0"/>
              </a:rPr>
              <a:t>Licitud, lealtad y transparencia</a:t>
            </a:r>
          </a:p>
          <a:p>
            <a:r>
              <a:rPr lang="es-E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Limitación de la finalidad</a:t>
            </a:r>
          </a:p>
          <a:p>
            <a:pPr lvl="1"/>
            <a:r>
              <a:rPr lang="es-E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IMPORTANTE ART. 89 RGPD para compatibilidad de usos secundarios de datos con fines de investigación</a:t>
            </a:r>
          </a:p>
          <a:p>
            <a:r>
              <a:rPr lang="es-ES" sz="2000" dirty="0">
                <a:latin typeface="Arial Narrow" panose="020B0606020202030204" pitchFamily="34" charset="0"/>
              </a:rPr>
              <a:t>Minimización</a:t>
            </a:r>
          </a:p>
          <a:p>
            <a:r>
              <a:rPr lang="es-ES" sz="2000" dirty="0">
                <a:latin typeface="Arial Narrow" panose="020B0606020202030204" pitchFamily="34" charset="0"/>
              </a:rPr>
              <a:t>Exactitud</a:t>
            </a:r>
          </a:p>
          <a:p>
            <a:r>
              <a:rPr lang="es-ES" sz="2000" dirty="0">
                <a:latin typeface="Arial Narrow" panose="020B0606020202030204" pitchFamily="34" charset="0"/>
              </a:rPr>
              <a:t>Limitación del plazo de conservación</a:t>
            </a:r>
          </a:p>
          <a:p>
            <a:r>
              <a:rPr lang="es-ES" sz="2000" dirty="0">
                <a:latin typeface="Arial Narrow" panose="020B0606020202030204" pitchFamily="34" charset="0"/>
              </a:rPr>
              <a:t>Integridad y confidencialidad</a:t>
            </a:r>
          </a:p>
          <a:p>
            <a:r>
              <a:rPr lang="es-ES" sz="2000" dirty="0">
                <a:latin typeface="Arial Narrow" panose="020B0606020202030204" pitchFamily="34" charset="0"/>
              </a:rPr>
              <a:t>Responsabilidad proactiva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8134704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430887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Bases de legitimación (art. 6 RGPD) y ETD (art. 9 RGPD)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02672" y="1287262"/>
            <a:ext cx="89842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Bases de legitimación (art. 6 RGPD)</a:t>
            </a:r>
          </a:p>
          <a:p>
            <a:pPr lvl="1"/>
            <a:r>
              <a:rPr lang="es-ES" sz="1400" dirty="0">
                <a:latin typeface="Arial Narrow" panose="020B0606020202030204" pitchFamily="34" charset="0"/>
              </a:rPr>
              <a:t>GENERAL: para todo tipo de datos, deben seleccionarse SIEMPRE.</a:t>
            </a:r>
          </a:p>
          <a:p>
            <a:pPr lvl="1"/>
            <a:r>
              <a:rPr lang="es-ES" sz="1400" dirty="0">
                <a:latin typeface="Arial Narrow" panose="020B0606020202030204" pitchFamily="34" charset="0"/>
              </a:rPr>
              <a:t>Son cumulativas, pero hay que elegirlas bien (y explicarlo)</a:t>
            </a:r>
          </a:p>
          <a:p>
            <a:pPr lvl="1"/>
            <a:r>
              <a:rPr lang="es-E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Consentimiento</a:t>
            </a:r>
          </a:p>
          <a:p>
            <a:pPr lvl="2"/>
            <a:r>
              <a:rPr lang="es-ES" sz="1400" dirty="0">
                <a:latin typeface="Arial Narrow" panose="020B0606020202030204" pitchFamily="34" charset="0"/>
              </a:rPr>
              <a:t>Mayor seguridad jurídica al responsable del tratamiento.</a:t>
            </a:r>
          </a:p>
          <a:p>
            <a:pPr lvl="2"/>
            <a:r>
              <a:rPr lang="es-ES" sz="1400" dirty="0">
                <a:latin typeface="Arial Narrow" panose="020B0606020202030204" pitchFamily="34" charset="0"/>
              </a:rPr>
              <a:t>Libre, específico, informado, inequívoco.</a:t>
            </a:r>
          </a:p>
          <a:p>
            <a:pPr lvl="2"/>
            <a:r>
              <a:rPr lang="es-ES" sz="1400" dirty="0">
                <a:latin typeface="Arial Narrow" panose="020B0606020202030204" pitchFamily="34" charset="0"/>
              </a:rPr>
              <a:t>Tan fácil retirarlo como haberlo dado.</a:t>
            </a:r>
          </a:p>
          <a:p>
            <a:pPr lvl="3"/>
            <a:r>
              <a:rPr lang="es-ES" sz="1400" dirty="0">
                <a:latin typeface="Arial Narrow" panose="020B0606020202030204" pitchFamily="34" charset="0"/>
              </a:rPr>
              <a:t>Consentimiento de menores, según edad (límite de 14 años). Los padres consienten en interés del menor.</a:t>
            </a:r>
          </a:p>
          <a:p>
            <a:pPr lvl="1"/>
            <a:r>
              <a:rPr lang="es-ES" sz="1400" dirty="0">
                <a:latin typeface="Arial Narrow" panose="020B0606020202030204" pitchFamily="34" charset="0"/>
              </a:rPr>
              <a:t>Otras bases</a:t>
            </a:r>
          </a:p>
          <a:p>
            <a:pPr lvl="2"/>
            <a:r>
              <a:rPr lang="es-ES" sz="1400" dirty="0">
                <a:latin typeface="Arial Narrow" panose="020B0606020202030204" pitchFamily="34" charset="0"/>
              </a:rPr>
              <a:t>Ejecución de un contrato, intereses vitales, misión realizada en interés público (</a:t>
            </a:r>
            <a:r>
              <a:rPr lang="es-ES" sz="1400" dirty="0" err="1">
                <a:latin typeface="Arial Narrow" panose="020B0606020202030204" pitchFamily="34" charset="0"/>
              </a:rPr>
              <a:t>ej</a:t>
            </a:r>
            <a:r>
              <a:rPr lang="es-ES" sz="1400" dirty="0">
                <a:latin typeface="Arial Narrow" panose="020B0606020202030204" pitchFamily="34" charset="0"/>
              </a:rPr>
              <a:t>, docencia), interés legítimo, obligación legal</a:t>
            </a:r>
          </a:p>
          <a:p>
            <a:pPr lvl="2"/>
            <a:r>
              <a:rPr lang="es-ES" sz="1400" dirty="0">
                <a:latin typeface="Arial Narrow" panose="020B0606020202030204" pitchFamily="34" charset="0"/>
              </a:rPr>
              <a:t>Son muy útiles: obligación legal, </a:t>
            </a:r>
            <a:r>
              <a:rPr lang="es-E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interés legítimo</a:t>
            </a:r>
            <a:r>
              <a:rPr lang="es-ES" sz="1400" dirty="0">
                <a:latin typeface="Arial Narrow" panose="020B0606020202030204" pitchFamily="34" charset="0"/>
              </a:rPr>
              <a:t>.</a:t>
            </a:r>
          </a:p>
          <a:p>
            <a:r>
              <a:rPr lang="es-E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Excepciones a la prohibición general de tratamiento de datos (art. 9)</a:t>
            </a:r>
          </a:p>
          <a:p>
            <a:pPr lvl="1"/>
            <a:r>
              <a:rPr lang="es-ES" sz="1400" dirty="0">
                <a:latin typeface="Arial Narrow" panose="020B0606020202030204" pitchFamily="34" charset="0"/>
              </a:rPr>
              <a:t>Qué datos: genéticos, biométricos, sanitarios, vida sexual, orientación sexual </a:t>
            </a:r>
          </a:p>
          <a:p>
            <a:pPr lvl="1"/>
            <a:r>
              <a:rPr lang="es-ES" sz="1400" dirty="0">
                <a:latin typeface="Arial Narrow" panose="020B0606020202030204" pitchFamily="34" charset="0"/>
              </a:rPr>
              <a:t>(y otros como opiniones políticas, convicciones religiosas o afiliación sindical)</a:t>
            </a:r>
          </a:p>
          <a:p>
            <a:pPr lvl="1"/>
            <a:r>
              <a:rPr lang="es-ES" sz="1400" dirty="0">
                <a:latin typeface="Arial Narrow" panose="020B0606020202030204" pitchFamily="34" charset="0"/>
              </a:rPr>
              <a:t>Interpretación restrictiva debido al tipo de datos que se tratan.</a:t>
            </a:r>
          </a:p>
          <a:p>
            <a:pPr lvl="1"/>
            <a:r>
              <a:rPr lang="es-ES" sz="1400" dirty="0">
                <a:latin typeface="Arial Narrow" panose="020B0606020202030204" pitchFamily="34" charset="0"/>
              </a:rPr>
              <a:t>Las ETD</a:t>
            </a:r>
          </a:p>
          <a:p>
            <a:pPr lvl="2"/>
            <a:r>
              <a:rPr lang="es-ES" sz="1400" dirty="0">
                <a:latin typeface="Arial Narrow" panose="020B0606020202030204" pitchFamily="34" charset="0"/>
              </a:rPr>
              <a:t>Consentimiento: explícito. Salvo prohibición expresa de derecho nacional.</a:t>
            </a:r>
          </a:p>
          <a:p>
            <a:pPr lvl="2"/>
            <a:r>
              <a:rPr lang="es-ES" sz="1400" dirty="0">
                <a:latin typeface="Arial Narrow" panose="020B0606020202030204" pitchFamily="34" charset="0"/>
              </a:rPr>
              <a:t>El interesado los hace manifiestamente públicos (</a:t>
            </a:r>
            <a:r>
              <a:rPr lang="es-ES" sz="1400" dirty="0" err="1">
                <a:latin typeface="Arial Narrow" panose="020B0606020202030204" pitchFamily="34" charset="0"/>
              </a:rPr>
              <a:t>ej</a:t>
            </a:r>
            <a:r>
              <a:rPr lang="es-ES" sz="1400" dirty="0">
                <a:latin typeface="Arial Narrow" panose="020B0606020202030204" pitchFamily="34" charset="0"/>
              </a:rPr>
              <a:t>, opiniones en redes sociales)</a:t>
            </a:r>
          </a:p>
          <a:p>
            <a:pPr lvl="2"/>
            <a:r>
              <a:rPr lang="es-ES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Fines de archivo, investigación científica o histórica, fines estadísticos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8134704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430887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Datos personales en investigación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29305" y="1278384"/>
            <a:ext cx="917063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La finalidad condiciona todo. Hay que pensar bien para qué se quieren los datos</a:t>
            </a:r>
          </a:p>
          <a:p>
            <a:pPr lvl="1"/>
            <a:r>
              <a:rPr lang="es-ES" sz="1600" dirty="0">
                <a:latin typeface="Arial Narrow" panose="020B0606020202030204" pitchFamily="34" charset="0"/>
              </a:rPr>
              <a:t>Usos ulteriores compatibles</a:t>
            </a:r>
          </a:p>
          <a:p>
            <a:pPr lvl="2"/>
            <a:r>
              <a:rPr lang="es-ES" sz="1600" dirty="0">
                <a:latin typeface="Arial Narrow" panose="020B0606020202030204" pitchFamily="34" charset="0"/>
              </a:rPr>
              <a:t>Dependen de la finalidad originaria para la que se recaban los datos</a:t>
            </a:r>
          </a:p>
          <a:p>
            <a:pPr lvl="2"/>
            <a:r>
              <a:rPr lang="es-ES" sz="1600" dirty="0">
                <a:latin typeface="Arial Narrow" panose="020B0606020202030204" pitchFamily="34" charset="0"/>
              </a:rPr>
              <a:t>Mayor facilidad para asumir compatibilidad de fines ulteriores CUANDO hay uso de datos para investigación científica</a:t>
            </a:r>
          </a:p>
          <a:p>
            <a:r>
              <a:rPr lang="es-E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CONDICIONANTES</a:t>
            </a:r>
          </a:p>
          <a:p>
            <a:pPr lvl="1"/>
            <a:r>
              <a:rPr lang="es-ES" sz="1600" dirty="0">
                <a:latin typeface="Arial Narrow" panose="020B0606020202030204" pitchFamily="34" charset="0"/>
              </a:rPr>
              <a:t>Se adoptan medidas para garantizar principio de minimización de datos</a:t>
            </a:r>
          </a:p>
          <a:p>
            <a:pPr lvl="1"/>
            <a:r>
              <a:rPr lang="es-ES" sz="1600" dirty="0">
                <a:latin typeface="Arial Narrow" panose="020B0606020202030204" pitchFamily="34" charset="0"/>
              </a:rPr>
              <a:t>Se adoptan medidas para la mayor </a:t>
            </a:r>
            <a:r>
              <a:rPr lang="es-ES" sz="1600" dirty="0" err="1">
                <a:latin typeface="Arial Narrow" panose="020B0606020202030204" pitchFamily="34" charset="0"/>
              </a:rPr>
              <a:t>seudonimización</a:t>
            </a:r>
            <a:r>
              <a:rPr lang="es-ES" sz="1600" dirty="0">
                <a:latin typeface="Arial Narrow" panose="020B0606020202030204" pitchFamily="34" charset="0"/>
              </a:rPr>
              <a:t> de los datos</a:t>
            </a:r>
          </a:p>
          <a:p>
            <a:pPr lvl="2"/>
            <a:r>
              <a:rPr lang="es-ES" sz="1600" dirty="0">
                <a:latin typeface="Arial Narrow" panose="020B0606020202030204" pitchFamily="34" charset="0"/>
              </a:rPr>
              <a:t>Disociación entre base de recogida y datos utilizados.</a:t>
            </a:r>
          </a:p>
          <a:p>
            <a:pPr lvl="2"/>
            <a:r>
              <a:rPr lang="es-ES" sz="1600" dirty="0">
                <a:latin typeface="Arial Narrow" panose="020B0606020202030204" pitchFamily="34" charset="0"/>
              </a:rPr>
              <a:t>Protocolos de agregación de datos</a:t>
            </a:r>
          </a:p>
          <a:p>
            <a:pPr lvl="1"/>
            <a:r>
              <a:rPr lang="es-ES" sz="1600" dirty="0">
                <a:latin typeface="Arial Narrow" panose="020B0606020202030204" pitchFamily="34" charset="0"/>
              </a:rPr>
              <a:t>Todo, siempre que se permita alcanzar los fines de la investigación concreta</a:t>
            </a:r>
          </a:p>
          <a:p>
            <a:r>
              <a:rPr lang="es-E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Si los fines de la investigación pueden alcanzarse con un tratamiento que no permita la identificación de los interesados, se hará de ese modo.</a:t>
            </a:r>
          </a:p>
          <a:p>
            <a:pPr lvl="1"/>
            <a:endParaRPr lang="es-ES" sz="1600" dirty="0">
              <a:latin typeface="Arial Narrow" panose="020B0606020202030204" pitchFamily="34" charset="0"/>
            </a:endParaRPr>
          </a:p>
          <a:p>
            <a:r>
              <a:rPr lang="es-E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Publicación de resultados</a:t>
            </a:r>
          </a:p>
          <a:p>
            <a:pPr lvl="1"/>
            <a:r>
              <a:rPr lang="es-ES" sz="1600" dirty="0">
                <a:latin typeface="Arial Narrow" panose="020B0606020202030204" pitchFamily="34" charset="0"/>
              </a:rPr>
              <a:t>No deben publicarse resultados que hagan identificables a los sujetos participantes (minimización y </a:t>
            </a:r>
            <a:r>
              <a:rPr lang="es-ES" sz="1600" dirty="0" err="1">
                <a:latin typeface="Arial Narrow" panose="020B0606020202030204" pitchFamily="34" charset="0"/>
              </a:rPr>
              <a:t>seudonimización</a:t>
            </a:r>
            <a:r>
              <a:rPr lang="es-ES" sz="1600" dirty="0"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es-ES" sz="1600" dirty="0">
                <a:latin typeface="Arial Narrow" panose="020B0606020202030204" pitchFamily="34" charset="0"/>
              </a:rPr>
              <a:t>¿Qué pasa con la validación de resultados? Acceso muy restringido, protocolos de protección (principio de integridad y confidencialidad)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8134704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430887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¿Qué es un plan de gestión de datos?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145219" y="1269507"/>
            <a:ext cx="927716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Narrow" panose="020B0606020202030204" pitchFamily="34" charset="0"/>
              </a:rPr>
              <a:t>ES</a:t>
            </a:r>
            <a:r>
              <a:rPr lang="es-ES" sz="2000" dirty="0">
                <a:latin typeface="Arial Narrow" panose="020B0606020202030204" pitchFamily="34" charset="0"/>
              </a:rPr>
              <a:t>: documento que describe el tratamiento que van a recibir los datos de investigación recopilados o generados en el curso de un proyecto de investigación</a:t>
            </a:r>
            <a:r>
              <a:rPr lang="es-ES" sz="2000" dirty="0" smtClean="0">
                <a:latin typeface="Arial Narrow" panose="020B0606020202030204" pitchFamily="34" charset="0"/>
              </a:rPr>
              <a:t>.</a:t>
            </a:r>
          </a:p>
          <a:p>
            <a:endParaRPr lang="es-ES" sz="2000" dirty="0">
              <a:latin typeface="Arial Narrow" panose="020B0606020202030204" pitchFamily="34" charset="0"/>
            </a:endParaRPr>
          </a:p>
          <a:p>
            <a:r>
              <a:rPr lang="es-ES" sz="2000" dirty="0" smtClean="0">
                <a:latin typeface="Arial Narrow" panose="020B0606020202030204" pitchFamily="34" charset="0"/>
              </a:rPr>
              <a:t>DISTINGUIR</a:t>
            </a:r>
            <a:endParaRPr lang="es-ES" sz="2000" dirty="0">
              <a:latin typeface="Arial Narrow" panose="020B0606020202030204" pitchFamily="34" charset="0"/>
            </a:endParaRPr>
          </a:p>
          <a:p>
            <a:pPr lvl="1"/>
            <a:r>
              <a:rPr lang="es-ES" sz="2000" dirty="0" smtClean="0">
                <a:latin typeface="Arial Narrow" panose="020B0606020202030204" pitchFamily="34" charset="0"/>
              </a:rPr>
              <a:t>GESTIÓN DE DATOS EN GENERAL</a:t>
            </a:r>
            <a:r>
              <a:rPr lang="es-ES" sz="2000" dirty="0">
                <a:latin typeface="Arial Narrow" panose="020B0606020202030204" pitchFamily="34" charset="0"/>
              </a:rPr>
              <a:t>: </a:t>
            </a:r>
            <a:r>
              <a:rPr lang="es-ES" sz="2000" dirty="0">
                <a:latin typeface="Arial Narrow" panose="020B0606020202030204" pitchFamily="34" charset="0"/>
                <a:hlinkClick r:id="rId2"/>
              </a:rPr>
              <a:t>https://</a:t>
            </a:r>
            <a:r>
              <a:rPr lang="es-ES" sz="2000" dirty="0" smtClean="0">
                <a:latin typeface="Arial Narrow" panose="020B0606020202030204" pitchFamily="34" charset="0"/>
                <a:hlinkClick r:id="rId2"/>
              </a:rPr>
              <a:t>biblioteca.ugr.es/informacion/noticias/digibug-repositorio-institucional-de-la-ugr-plantilla-plan-de-gestion-de-datos-nueva-versi</a:t>
            </a:r>
            <a:endParaRPr lang="es-ES" sz="2000" dirty="0" smtClean="0">
              <a:latin typeface="Arial Narrow" panose="020B0606020202030204" pitchFamily="34" charset="0"/>
            </a:endParaRPr>
          </a:p>
          <a:p>
            <a:pPr lvl="1"/>
            <a:endParaRPr lang="es-ES" sz="2000" dirty="0">
              <a:latin typeface="Arial Narrow" panose="020B0606020202030204" pitchFamily="34" charset="0"/>
            </a:endParaRPr>
          </a:p>
          <a:p>
            <a:pPr lvl="1"/>
            <a:r>
              <a:rPr lang="es-E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GESTIÓN DE </a:t>
            </a:r>
            <a:r>
              <a:rPr lang="es-E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DATOS PERSONALES </a:t>
            </a:r>
          </a:p>
          <a:p>
            <a:pPr lvl="2"/>
            <a:r>
              <a:rPr lang="es-ES" sz="2000" dirty="0">
                <a:latin typeface="Arial Narrow" panose="020B0606020202030204" pitchFamily="34" charset="0"/>
              </a:rPr>
              <a:t>Tipo de datos personales que tratará el Proyecto</a:t>
            </a:r>
          </a:p>
          <a:p>
            <a:pPr lvl="2"/>
            <a:r>
              <a:rPr lang="es-ES" sz="2000" dirty="0">
                <a:latin typeface="Arial Narrow" panose="020B0606020202030204" pitchFamily="34" charset="0"/>
              </a:rPr>
              <a:t>Base de legitimación para el tratamiento de los datos personales</a:t>
            </a:r>
          </a:p>
          <a:p>
            <a:pPr lvl="3"/>
            <a:r>
              <a:rPr lang="es-ES" sz="2000" dirty="0">
                <a:latin typeface="Arial Narrow" panose="020B0606020202030204" pitchFamily="34" charset="0"/>
              </a:rPr>
              <a:t>Tener en cuenta las ETD si se tratan datos de categoría especial</a:t>
            </a:r>
          </a:p>
          <a:p>
            <a:pPr lvl="3"/>
            <a:r>
              <a:rPr lang="es-ES" sz="2000" dirty="0">
                <a:latin typeface="Arial Narrow" panose="020B0606020202030204" pitchFamily="34" charset="0"/>
              </a:rPr>
              <a:t>Protocolos de </a:t>
            </a:r>
            <a:r>
              <a:rPr lang="es-ES" sz="2000" dirty="0" err="1">
                <a:latin typeface="Arial Narrow" panose="020B0606020202030204" pitchFamily="34" charset="0"/>
              </a:rPr>
              <a:t>seudonimización</a:t>
            </a:r>
            <a:endParaRPr lang="es-ES" sz="2000" dirty="0">
              <a:latin typeface="Arial Narrow" panose="020B0606020202030204" pitchFamily="34" charset="0"/>
            </a:endParaRPr>
          </a:p>
          <a:p>
            <a:pPr lvl="3"/>
            <a:r>
              <a:rPr lang="es-ES" sz="2000" dirty="0">
                <a:latin typeface="Arial Narrow" panose="020B0606020202030204" pitchFamily="34" charset="0"/>
              </a:rPr>
              <a:t>Protocolos de minimización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8134704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430887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Ejemplo de un plan de gestión de datos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65" y="1395853"/>
            <a:ext cx="9992558" cy="438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86657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4A5F45C-97B1-1D96-55F8-E8E383798327}"/>
              </a:ext>
            </a:extLst>
          </p:cNvPr>
          <p:cNvSpPr txBox="1"/>
          <p:nvPr/>
        </p:nvSpPr>
        <p:spPr>
          <a:xfrm>
            <a:off x="1979839" y="713915"/>
            <a:ext cx="7863957" cy="430887"/>
          </a:xfrm>
          <a:prstGeom prst="rect">
            <a:avLst/>
          </a:prstGeom>
          <a:noFill/>
          <a:ln w="25400" cmpd="tri">
            <a:solidFill>
              <a:schemeClr val="tx1">
                <a:lumMod val="50000"/>
              </a:schemeClr>
            </a:solidFill>
          </a:ln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s-ES" sz="2500" dirty="0" smtClean="0">
                <a:solidFill>
                  <a:srgbClr val="C0000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Ejemplo de plan de gestión de datos</a:t>
            </a:r>
            <a:endParaRPr lang="es-ES" sz="2500" dirty="0">
              <a:solidFill>
                <a:srgbClr val="C0000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2" y="1347206"/>
            <a:ext cx="8820705" cy="447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67885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925</Words>
  <Application>Microsoft Office PowerPoint</Application>
  <PresentationFormat>Personalizado</PresentationFormat>
  <Paragraphs>110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Equipo protección de datos UGR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Usuario de Windows</cp:lastModifiedBy>
  <cp:revision>15</cp:revision>
  <dcterms:created xsi:type="dcterms:W3CDTF">2024-01-10T09:31:11Z</dcterms:created>
  <dcterms:modified xsi:type="dcterms:W3CDTF">2024-01-18T19:56:59Z</dcterms:modified>
</cp:coreProperties>
</file>