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814" y="-9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68727B-42D2-425F-8164-80E6A497EB6C}" type="datetimeFigureOut">
              <a:rPr lang="es-ES" smtClean="0"/>
              <a:t>05/11/2018</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FCAEE4-63F5-41DB-B278-12A8975D540B}" type="slidenum">
              <a:rPr lang="es-ES" smtClean="0"/>
              <a:t>‹Nº›</a:t>
            </a:fld>
            <a:endParaRPr lang="es-ES"/>
          </a:p>
        </p:txBody>
      </p:sp>
    </p:spTree>
    <p:extLst>
      <p:ext uri="{BB962C8B-B14F-4D97-AF65-F5344CB8AC3E}">
        <p14:creationId xmlns:p14="http://schemas.microsoft.com/office/powerpoint/2010/main" val="1386947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DB34BE86-78CA-4DD0-98F2-E9AE3BF5F970}" type="slidenum">
              <a:rPr lang="es-ES" smtClean="0"/>
              <a:t>1</a:t>
            </a:fld>
            <a:endParaRPr lang="es-ES"/>
          </a:p>
        </p:txBody>
      </p:sp>
    </p:spTree>
    <p:extLst>
      <p:ext uri="{BB962C8B-B14F-4D97-AF65-F5344CB8AC3E}">
        <p14:creationId xmlns:p14="http://schemas.microsoft.com/office/powerpoint/2010/main" val="41989958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99FCAEE4-63F5-41DB-B278-12A8975D540B}" type="slidenum">
              <a:rPr lang="es-ES" smtClean="0"/>
              <a:t>5</a:t>
            </a:fld>
            <a:endParaRPr lang="es-ES"/>
          </a:p>
        </p:txBody>
      </p:sp>
    </p:spTree>
    <p:extLst>
      <p:ext uri="{BB962C8B-B14F-4D97-AF65-F5344CB8AC3E}">
        <p14:creationId xmlns:p14="http://schemas.microsoft.com/office/powerpoint/2010/main" val="21561814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2444797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927313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501711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371787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420740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1278720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3900467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3731961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936432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2084738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E806CB-2F4C-4814-8FE5-C36DC23F3653}" type="datetimeFigureOut">
              <a:rPr lang="es-ES" smtClean="0"/>
              <a:t>05/11/2018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53575E-6B7F-4DBA-86A4-973946A8FA3C}" type="slidenum">
              <a:rPr lang="es-ES" smtClean="0"/>
              <a:t>‹Nº›</a:t>
            </a:fld>
            <a:endParaRPr lang="es-ES"/>
          </a:p>
        </p:txBody>
      </p:sp>
    </p:spTree>
    <p:extLst>
      <p:ext uri="{BB962C8B-B14F-4D97-AF65-F5344CB8AC3E}">
        <p14:creationId xmlns:p14="http://schemas.microsoft.com/office/powerpoint/2010/main" val="735337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E806CB-2F4C-4814-8FE5-C36DC23F3653}" type="datetimeFigureOut">
              <a:rPr lang="es-ES" smtClean="0"/>
              <a:t>05/11/2018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3575E-6B7F-4DBA-86A4-973946A8FA3C}" type="slidenum">
              <a:rPr lang="es-ES" smtClean="0"/>
              <a:t>‹Nº›</a:t>
            </a:fld>
            <a:endParaRPr lang="es-ES"/>
          </a:p>
        </p:txBody>
      </p:sp>
    </p:spTree>
    <p:extLst>
      <p:ext uri="{BB962C8B-B14F-4D97-AF65-F5344CB8AC3E}">
        <p14:creationId xmlns:p14="http://schemas.microsoft.com/office/powerpoint/2010/main" val="13536701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mailto:jesusp@ugr.es" TargetMode="External"/><Relationship Id="rId2" Type="http://schemas.openxmlformats.org/officeDocument/2006/relationships/hyperlink" Target="mailto:rbsantaella@ugr.e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sica2.cica.e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UGR-MARCA-01-color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297403"/>
            <a:ext cx="1903781" cy="1903782"/>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www.juntadeandalucia.es/economiainnovacionyciencia/fondoseuropeosenandalucia/imgs/logoJunta11D.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4208" y="628058"/>
            <a:ext cx="2501183" cy="124247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Resultado de imagen de logotipos andalucia se mueve con europa"/>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72141" y="4653136"/>
            <a:ext cx="2445315" cy="1287009"/>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descr="Resultado de imagen de logotipos union europea fondo de desarrollo regional"/>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652120" y="2564904"/>
            <a:ext cx="3220437" cy="851627"/>
          </a:xfrm>
          <a:prstGeom prst="rect">
            <a:avLst/>
          </a:prstGeom>
          <a:noFill/>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467544" y="3032677"/>
            <a:ext cx="4824536" cy="2677656"/>
          </a:xfrm>
          <a:prstGeom prst="rect">
            <a:avLst/>
          </a:prstGeom>
          <a:noFill/>
        </p:spPr>
        <p:txBody>
          <a:bodyPr wrap="square" rtlCol="0">
            <a:spAutoFit/>
          </a:bodyPr>
          <a:lstStyle/>
          <a:p>
            <a:pPr algn="ctr"/>
            <a:r>
              <a:rPr lang="es-ES" sz="2800" b="1" dirty="0" smtClean="0">
                <a:solidFill>
                  <a:srgbClr val="0070C0"/>
                </a:solidFill>
                <a:latin typeface="Arial" pitchFamily="34" charset="0"/>
                <a:cs typeface="Arial" pitchFamily="34" charset="0"/>
              </a:rPr>
              <a:t>CONVOCATORIA DE </a:t>
            </a:r>
          </a:p>
          <a:p>
            <a:pPr algn="ctr"/>
            <a:r>
              <a:rPr lang="es-ES" sz="2800" b="1" dirty="0" smtClean="0">
                <a:solidFill>
                  <a:srgbClr val="0070C0"/>
                </a:solidFill>
                <a:latin typeface="Arial" pitchFamily="34" charset="0"/>
                <a:cs typeface="Arial" pitchFamily="34" charset="0"/>
              </a:rPr>
              <a:t>“PROYECTOS DE </a:t>
            </a:r>
            <a:r>
              <a:rPr lang="es-ES" sz="2800" b="1" dirty="0" err="1" smtClean="0">
                <a:solidFill>
                  <a:srgbClr val="0070C0"/>
                </a:solidFill>
                <a:latin typeface="Arial" pitchFamily="34" charset="0"/>
                <a:cs typeface="Arial" pitchFamily="34" charset="0"/>
              </a:rPr>
              <a:t>I+D+i</a:t>
            </a:r>
            <a:r>
              <a:rPr lang="es-ES" sz="2800" b="1" dirty="0" smtClean="0">
                <a:solidFill>
                  <a:srgbClr val="0070C0"/>
                </a:solidFill>
                <a:latin typeface="Arial" pitchFamily="34" charset="0"/>
                <a:cs typeface="Arial" pitchFamily="34" charset="0"/>
              </a:rPr>
              <a:t>” UNIVERSIDADES Y ENTIDADES PÚBLICAS DE INVESTIGACIÓN DE LA JUNTA DE ANDALUCIA</a:t>
            </a:r>
            <a:endParaRPr lang="es-ES" sz="2800" dirty="0">
              <a:solidFill>
                <a:srgbClr val="0070C0"/>
              </a:solidFill>
              <a:latin typeface="Arial" pitchFamily="34" charset="0"/>
              <a:cs typeface="Arial" pitchFamily="34" charset="0"/>
            </a:endParaRPr>
          </a:p>
        </p:txBody>
      </p:sp>
    </p:spTree>
    <p:extLst>
      <p:ext uri="{BB962C8B-B14F-4D97-AF65-F5344CB8AC3E}">
        <p14:creationId xmlns:p14="http://schemas.microsoft.com/office/powerpoint/2010/main" val="2906459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b="1" dirty="0">
                <a:solidFill>
                  <a:srgbClr val="7030A0"/>
                </a:solidFill>
                <a:latin typeface="Arial" pitchFamily="34" charset="0"/>
                <a:cs typeface="Arial" pitchFamily="34" charset="0"/>
              </a:rPr>
              <a:t>CUANTIA MÁXIMA, PRESUPUESTO Y GASTOS </a:t>
            </a:r>
            <a:r>
              <a:rPr lang="es-ES" b="1" dirty="0" smtClean="0">
                <a:solidFill>
                  <a:srgbClr val="7030A0"/>
                </a:solidFill>
                <a:latin typeface="Arial" pitchFamily="34" charset="0"/>
                <a:cs typeface="Arial" pitchFamily="34" charset="0"/>
              </a:rPr>
              <a:t>SUBVENCIONABLES</a:t>
            </a:r>
            <a:endParaRPr lang="es-ES" dirty="0"/>
          </a:p>
        </p:txBody>
      </p:sp>
      <p:sp>
        <p:nvSpPr>
          <p:cNvPr id="4" name="3 CuadroTexto"/>
          <p:cNvSpPr txBox="1"/>
          <p:nvPr/>
        </p:nvSpPr>
        <p:spPr>
          <a:xfrm>
            <a:off x="468086" y="1124744"/>
            <a:ext cx="8284028" cy="5632311"/>
          </a:xfrm>
          <a:prstGeom prst="rect">
            <a:avLst/>
          </a:prstGeom>
          <a:noFill/>
        </p:spPr>
        <p:txBody>
          <a:bodyPr wrap="square" rtlCol="0">
            <a:spAutoFit/>
          </a:bodyPr>
          <a:lstStyle/>
          <a:p>
            <a:pPr marL="342900" indent="-342900" algn="just">
              <a:buAutoNum type="alphaUcParenR"/>
            </a:pPr>
            <a:r>
              <a:rPr lang="es-ES" b="1" dirty="0" smtClean="0">
                <a:latin typeface="Arial" pitchFamily="34" charset="0"/>
                <a:cs typeface="Arial" pitchFamily="34" charset="0"/>
              </a:rPr>
              <a:t>CUANTIA MAXIMA SUBVENCIONABLE</a:t>
            </a:r>
          </a:p>
          <a:p>
            <a:pPr algn="just"/>
            <a:endParaRPr lang="es-ES" b="1" dirty="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Se establece una cuantía máxima por proyecto de 200.000€, exceptuados los costes de contratación de personal y los costes indirectos que se sumarán a dicha cuantía </a:t>
            </a:r>
            <a:r>
              <a:rPr lang="es-ES" b="1" u="sng" dirty="0" smtClean="0">
                <a:solidFill>
                  <a:srgbClr val="FF0000"/>
                </a:solidFill>
                <a:latin typeface="Arial" pitchFamily="34" charset="0"/>
                <a:cs typeface="Arial" pitchFamily="34" charset="0"/>
              </a:rPr>
              <a:t>(los costes indirectos son el 15% de los costes de personal y los incluye el IP en la solicitud. NO SE TRAMITARÁ NINGUNA SOLICITUD QUE NO HAYA INCLUIDO EL IMPORTE DE COSTES INDIRECTOS). </a:t>
            </a:r>
            <a:endParaRPr lang="es-ES" dirty="0" smtClean="0">
              <a:solidFill>
                <a:srgbClr val="FF0000"/>
              </a:solidFill>
              <a:latin typeface="Arial" pitchFamily="34" charset="0"/>
              <a:cs typeface="Arial" pitchFamily="34" charset="0"/>
            </a:endParaRPr>
          </a:p>
          <a:p>
            <a:pPr marL="285750" indent="-285750" algn="just">
              <a:buFont typeface="Arial" pitchFamily="34" charset="0"/>
              <a:buChar char="•"/>
            </a:pPr>
            <a:endParaRPr lang="es-ES" b="1" u="sng" dirty="0" smtClean="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Modalidad de proyectos en colaboración con el tejido productivo: se financia hasta un 85% del coste total. </a:t>
            </a:r>
            <a:r>
              <a:rPr lang="es-ES" b="1" dirty="0">
                <a:solidFill>
                  <a:srgbClr val="FF0000"/>
                </a:solidFill>
                <a:latin typeface="Arial" pitchFamily="34" charset="0"/>
                <a:cs typeface="Arial" pitchFamily="34" charset="0"/>
              </a:rPr>
              <a:t>La entidad </a:t>
            </a:r>
            <a:r>
              <a:rPr lang="es-ES" b="1" dirty="0" smtClean="0">
                <a:solidFill>
                  <a:srgbClr val="FF0000"/>
                </a:solidFill>
                <a:latin typeface="Arial" pitchFamily="34" charset="0"/>
                <a:cs typeface="Arial" pitchFamily="34" charset="0"/>
              </a:rPr>
              <a:t>colaboradora (empresa) </a:t>
            </a:r>
            <a:r>
              <a:rPr lang="es-ES" b="1" dirty="0">
                <a:solidFill>
                  <a:srgbClr val="FF0000"/>
                </a:solidFill>
                <a:latin typeface="Arial" pitchFamily="34" charset="0"/>
                <a:cs typeface="Arial" pitchFamily="34" charset="0"/>
              </a:rPr>
              <a:t>aportará el 15% </a:t>
            </a:r>
            <a:r>
              <a:rPr lang="es-ES" b="1" dirty="0" smtClean="0">
                <a:solidFill>
                  <a:srgbClr val="FF0000"/>
                </a:solidFill>
                <a:latin typeface="Arial" pitchFamily="34" charset="0"/>
                <a:cs typeface="Arial" pitchFamily="34" charset="0"/>
              </a:rPr>
              <a:t>restante del proyecto en efectivo (no valen aportaciones en especie, personal propio, materiales, </a:t>
            </a:r>
            <a:r>
              <a:rPr lang="es-ES" b="1" dirty="0" err="1" smtClean="0">
                <a:solidFill>
                  <a:srgbClr val="FF0000"/>
                </a:solidFill>
                <a:latin typeface="Arial" pitchFamily="34" charset="0"/>
                <a:cs typeface="Arial" pitchFamily="34" charset="0"/>
              </a:rPr>
              <a:t>etc</a:t>
            </a:r>
            <a:r>
              <a:rPr lang="es-ES" b="1" dirty="0" smtClean="0">
                <a:solidFill>
                  <a:srgbClr val="FF0000"/>
                </a:solidFill>
                <a:latin typeface="Arial" pitchFamily="34" charset="0"/>
                <a:cs typeface="Arial" pitchFamily="34" charset="0"/>
              </a:rPr>
              <a:t>), mediante su ingreso en la cuenta de la UGR.</a:t>
            </a:r>
          </a:p>
          <a:p>
            <a:pPr marL="285750" indent="-285750" algn="just">
              <a:buFont typeface="Arial" pitchFamily="34" charset="0"/>
              <a:buChar char="•"/>
            </a:pPr>
            <a:endParaRPr lang="es-ES" dirty="0" smtClean="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Subcontratación: máximo del 50% de la ayuda concedida</a:t>
            </a:r>
          </a:p>
          <a:p>
            <a:pPr algn="just"/>
            <a:endParaRPr lang="es-ES" dirty="0" smtClean="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Si se ha solicitado proyecto en la convocatoria del Programa Operativo FEDER: no podrán superar entre ambas ayudas el importe de 200.000€, excluidos gastos de personal y costes indirectos</a:t>
            </a:r>
            <a:endParaRPr lang="es-ES" dirty="0">
              <a:latin typeface="Arial" pitchFamily="34" charset="0"/>
              <a:cs typeface="Arial" pitchFamily="34" charset="0"/>
            </a:endParaRPr>
          </a:p>
        </p:txBody>
      </p:sp>
    </p:spTree>
    <p:extLst>
      <p:ext uri="{BB962C8B-B14F-4D97-AF65-F5344CB8AC3E}">
        <p14:creationId xmlns:p14="http://schemas.microsoft.com/office/powerpoint/2010/main" val="2105803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19827" y="259698"/>
            <a:ext cx="8221943"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b="1" dirty="0">
                <a:solidFill>
                  <a:srgbClr val="7030A0"/>
                </a:solidFill>
                <a:latin typeface="Arial" pitchFamily="34" charset="0"/>
                <a:cs typeface="Arial" pitchFamily="34" charset="0"/>
              </a:rPr>
              <a:t>CUANTIA MÁXIMA, PRESUPUESTO Y GASTOS </a:t>
            </a:r>
            <a:r>
              <a:rPr lang="es-ES" b="1" dirty="0" smtClean="0">
                <a:solidFill>
                  <a:srgbClr val="7030A0"/>
                </a:solidFill>
                <a:latin typeface="Arial" pitchFamily="34" charset="0"/>
                <a:cs typeface="Arial" pitchFamily="34" charset="0"/>
              </a:rPr>
              <a:t>SUBVENCIONABLES</a:t>
            </a:r>
            <a:endParaRPr lang="es-ES" dirty="0"/>
          </a:p>
        </p:txBody>
      </p:sp>
      <p:sp>
        <p:nvSpPr>
          <p:cNvPr id="4" name="3 CuadroTexto"/>
          <p:cNvSpPr txBox="1"/>
          <p:nvPr/>
        </p:nvSpPr>
        <p:spPr>
          <a:xfrm>
            <a:off x="498732" y="1052735"/>
            <a:ext cx="8253382" cy="5755422"/>
          </a:xfrm>
          <a:prstGeom prst="rect">
            <a:avLst/>
          </a:prstGeom>
          <a:noFill/>
        </p:spPr>
        <p:txBody>
          <a:bodyPr wrap="square" rtlCol="0">
            <a:spAutoFit/>
          </a:bodyPr>
          <a:lstStyle/>
          <a:p>
            <a:pPr algn="just"/>
            <a:r>
              <a:rPr lang="es-ES" b="1" dirty="0" smtClean="0">
                <a:latin typeface="Arial" pitchFamily="34" charset="0"/>
                <a:cs typeface="Arial" pitchFamily="34" charset="0"/>
              </a:rPr>
              <a:t>B)</a:t>
            </a:r>
            <a:r>
              <a:rPr lang="es-ES" dirty="0" smtClean="0"/>
              <a:t> </a:t>
            </a:r>
            <a:r>
              <a:rPr lang="es-ES" b="1" dirty="0" smtClean="0">
                <a:latin typeface="Arial" pitchFamily="34" charset="0"/>
                <a:cs typeface="Arial" pitchFamily="34" charset="0"/>
              </a:rPr>
              <a:t>PRESUPUESTO Y GASTOS SUBVENCIONABLES</a:t>
            </a:r>
          </a:p>
          <a:p>
            <a:pPr algn="just"/>
            <a:endParaRPr lang="es-ES" dirty="0">
              <a:latin typeface="Arial" pitchFamily="34" charset="0"/>
              <a:cs typeface="Arial" pitchFamily="34" charset="0"/>
            </a:endParaRPr>
          </a:p>
          <a:p>
            <a:pPr marL="285750" indent="-285750" algn="just">
              <a:buFont typeface="Arial" pitchFamily="34" charset="0"/>
              <a:buChar char="•"/>
            </a:pPr>
            <a:r>
              <a:rPr lang="es-ES" sz="2000" u="sng" dirty="0" smtClean="0">
                <a:latin typeface="Arial" pitchFamily="34" charset="0"/>
                <a:cs typeface="Arial" pitchFamily="34" charset="0"/>
              </a:rPr>
              <a:t>Gastos de personal</a:t>
            </a:r>
            <a:r>
              <a:rPr lang="es-ES" sz="2000" dirty="0" smtClean="0">
                <a:latin typeface="Arial" pitchFamily="34" charset="0"/>
                <a:cs typeface="Arial" pitchFamily="34" charset="0"/>
              </a:rPr>
              <a:t>: el coste máximo en </a:t>
            </a:r>
            <a:r>
              <a:rPr lang="es-ES" sz="2000" b="1" dirty="0" smtClean="0">
                <a:latin typeface="Arial" pitchFamily="34" charset="0"/>
                <a:cs typeface="Arial" pitchFamily="34" charset="0"/>
              </a:rPr>
              <a:t>cómputo anual </a:t>
            </a:r>
            <a:r>
              <a:rPr lang="es-ES" sz="2000" dirty="0" smtClean="0">
                <a:latin typeface="Arial" pitchFamily="34" charset="0"/>
                <a:cs typeface="Arial" pitchFamily="34" charset="0"/>
              </a:rPr>
              <a:t>financiable por cada tipología de personal es el siguiente:</a:t>
            </a:r>
          </a:p>
          <a:p>
            <a:pPr algn="just"/>
            <a:endParaRPr lang="es-ES" sz="2000" dirty="0">
              <a:latin typeface="Arial" pitchFamily="34" charset="0"/>
              <a:cs typeface="Arial" pitchFamily="34" charset="0"/>
            </a:endParaRPr>
          </a:p>
          <a:p>
            <a:pPr algn="just"/>
            <a:r>
              <a:rPr lang="es-ES" sz="2000" dirty="0" smtClean="0">
                <a:latin typeface="Arial" pitchFamily="34" charset="0"/>
                <a:cs typeface="Arial" pitchFamily="34" charset="0"/>
              </a:rPr>
              <a:t>- Persona investigadora principal joven:  42.000€</a:t>
            </a:r>
          </a:p>
          <a:p>
            <a:pPr algn="just"/>
            <a:r>
              <a:rPr lang="es-ES" sz="2000" dirty="0" smtClean="0">
                <a:latin typeface="Arial" pitchFamily="34" charset="0"/>
                <a:cs typeface="Arial" pitchFamily="34" charset="0"/>
              </a:rPr>
              <a:t>- Personal investigador doctor: 35.000€</a:t>
            </a:r>
          </a:p>
          <a:p>
            <a:pPr algn="just"/>
            <a:r>
              <a:rPr lang="es-ES" sz="2000" dirty="0" smtClean="0">
                <a:latin typeface="Arial" pitchFamily="34" charset="0"/>
                <a:cs typeface="Arial" pitchFamily="34" charset="0"/>
              </a:rPr>
              <a:t>- Titulados universitarios: 26.000€</a:t>
            </a:r>
          </a:p>
          <a:p>
            <a:pPr algn="just"/>
            <a:r>
              <a:rPr lang="es-ES" sz="2000" dirty="0" smtClean="0">
                <a:latin typeface="Arial" pitchFamily="34" charset="0"/>
                <a:cs typeface="Arial" pitchFamily="34" charset="0"/>
              </a:rPr>
              <a:t>- Personal de otras categorías formación profesional: 22.500€</a:t>
            </a:r>
          </a:p>
          <a:p>
            <a:pPr algn="just"/>
            <a:endParaRPr lang="es-ES" sz="2000" dirty="0" smtClean="0">
              <a:latin typeface="Arial" pitchFamily="34" charset="0"/>
              <a:cs typeface="Arial" pitchFamily="34" charset="0"/>
            </a:endParaRPr>
          </a:p>
          <a:p>
            <a:pPr marL="285750" indent="-285750" algn="just">
              <a:buFont typeface="Arial" pitchFamily="34" charset="0"/>
              <a:buChar char="•"/>
            </a:pPr>
            <a:r>
              <a:rPr lang="es-ES" sz="2000" dirty="0">
                <a:latin typeface="Arial" pitchFamily="34" charset="0"/>
                <a:cs typeface="Arial" pitchFamily="34" charset="0"/>
              </a:rPr>
              <a:t>Gastos de </a:t>
            </a:r>
            <a:r>
              <a:rPr lang="es-ES" sz="2000" u="sng" dirty="0">
                <a:latin typeface="Arial" pitchFamily="34" charset="0"/>
                <a:cs typeface="Arial" pitchFamily="34" charset="0"/>
              </a:rPr>
              <a:t>adquisición de material </a:t>
            </a:r>
            <a:r>
              <a:rPr lang="es-ES" sz="2000" u="sng" dirty="0" err="1">
                <a:latin typeface="Arial" pitchFamily="34" charset="0"/>
                <a:cs typeface="Arial" pitchFamily="34" charset="0"/>
              </a:rPr>
              <a:t>inventariable</a:t>
            </a:r>
            <a:r>
              <a:rPr lang="es-ES" sz="2000" dirty="0">
                <a:latin typeface="Arial" pitchFamily="34" charset="0"/>
                <a:cs typeface="Arial" pitchFamily="34" charset="0"/>
              </a:rPr>
              <a:t> y fungible, alquiler, mantenimiento o reparación de equipamiento, material bibliográfico y programas y equipos informáticos destinados al </a:t>
            </a:r>
            <a:r>
              <a:rPr lang="es-ES" sz="2000" dirty="0" smtClean="0">
                <a:latin typeface="Arial" pitchFamily="34" charset="0"/>
                <a:cs typeface="Arial" pitchFamily="34" charset="0"/>
              </a:rPr>
              <a:t>proyecto</a:t>
            </a:r>
          </a:p>
          <a:p>
            <a:pPr algn="just"/>
            <a:endParaRPr lang="es-ES" sz="2000" dirty="0">
              <a:latin typeface="Arial" pitchFamily="34" charset="0"/>
              <a:cs typeface="Arial" pitchFamily="34" charset="0"/>
            </a:endParaRPr>
          </a:p>
          <a:p>
            <a:pPr algn="just"/>
            <a:r>
              <a:rPr lang="es-ES" dirty="0">
                <a:latin typeface="Arial" pitchFamily="34" charset="0"/>
                <a:cs typeface="Arial" pitchFamily="34" charset="0"/>
              </a:rPr>
              <a:t>    </a:t>
            </a:r>
            <a:r>
              <a:rPr lang="es-ES" b="1" dirty="0">
                <a:latin typeface="Arial" pitchFamily="34" charset="0"/>
                <a:cs typeface="Arial" pitchFamily="34" charset="0"/>
              </a:rPr>
              <a:t>El material </a:t>
            </a:r>
            <a:r>
              <a:rPr lang="es-ES" b="1" dirty="0" err="1">
                <a:latin typeface="Arial" pitchFamily="34" charset="0"/>
                <a:cs typeface="Arial" pitchFamily="34" charset="0"/>
              </a:rPr>
              <a:t>inventariable</a:t>
            </a:r>
            <a:r>
              <a:rPr lang="es-ES" b="1" dirty="0">
                <a:latin typeface="Arial" pitchFamily="34" charset="0"/>
                <a:cs typeface="Arial" pitchFamily="34" charset="0"/>
              </a:rPr>
              <a:t> deberá adquirirse en el 1er. Año del proyecto</a:t>
            </a:r>
            <a:r>
              <a:rPr lang="es-ES" b="1" dirty="0" smtClean="0">
                <a:latin typeface="Arial" pitchFamily="34" charset="0"/>
                <a:cs typeface="Arial" pitchFamily="34" charset="0"/>
              </a:rPr>
              <a:t>, pues </a:t>
            </a:r>
            <a:r>
              <a:rPr lang="es-ES" b="1" dirty="0">
                <a:latin typeface="Arial" pitchFamily="34" charset="0"/>
                <a:cs typeface="Arial" pitchFamily="34" charset="0"/>
              </a:rPr>
              <a:t>de no hacerlo así no pueda cargarse el importe completo al </a:t>
            </a:r>
            <a:r>
              <a:rPr lang="es-ES" b="1" dirty="0" smtClean="0">
                <a:latin typeface="Arial" pitchFamily="34" charset="0"/>
                <a:cs typeface="Arial" pitchFamily="34" charset="0"/>
              </a:rPr>
              <a:t>     </a:t>
            </a:r>
            <a:r>
              <a:rPr lang="es-ES" b="1" dirty="0">
                <a:latin typeface="Arial" pitchFamily="34" charset="0"/>
                <a:cs typeface="Arial" pitchFamily="34" charset="0"/>
              </a:rPr>
              <a:t>proyecto</a:t>
            </a:r>
          </a:p>
          <a:p>
            <a:pPr marL="342900" indent="-342900" algn="just">
              <a:buFontTx/>
              <a:buChar char="-"/>
            </a:pPr>
            <a:endParaRPr lang="es-ES" sz="2000" dirty="0" smtClean="0">
              <a:latin typeface="Arial" pitchFamily="34" charset="0"/>
              <a:cs typeface="Arial" pitchFamily="34" charset="0"/>
            </a:endParaRPr>
          </a:p>
          <a:p>
            <a:pPr marL="285750" indent="-285750" algn="just">
              <a:buFontTx/>
              <a:buChar char="-"/>
            </a:pPr>
            <a:endParaRPr lang="es-ES" dirty="0">
              <a:latin typeface="Arial" pitchFamily="34" charset="0"/>
              <a:cs typeface="Arial" pitchFamily="34" charset="0"/>
            </a:endParaRPr>
          </a:p>
        </p:txBody>
      </p:sp>
    </p:spTree>
    <p:extLst>
      <p:ext uri="{BB962C8B-B14F-4D97-AF65-F5344CB8AC3E}">
        <p14:creationId xmlns:p14="http://schemas.microsoft.com/office/powerpoint/2010/main" val="1430912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b="1" dirty="0">
                <a:solidFill>
                  <a:srgbClr val="7030A0"/>
                </a:solidFill>
                <a:latin typeface="Arial" pitchFamily="34" charset="0"/>
                <a:cs typeface="Arial" pitchFamily="34" charset="0"/>
              </a:rPr>
              <a:t>CUANTIA MÁXIMA, PRESUPUESTO Y GASTOS </a:t>
            </a:r>
            <a:r>
              <a:rPr lang="es-ES" b="1" dirty="0" smtClean="0">
                <a:solidFill>
                  <a:srgbClr val="7030A0"/>
                </a:solidFill>
                <a:latin typeface="Arial" pitchFamily="34" charset="0"/>
                <a:cs typeface="Arial" pitchFamily="34" charset="0"/>
              </a:rPr>
              <a:t>SUBVENCIONABLES</a:t>
            </a:r>
            <a:endParaRPr lang="es-ES" dirty="0"/>
          </a:p>
        </p:txBody>
      </p:sp>
      <p:sp>
        <p:nvSpPr>
          <p:cNvPr id="3" name="2 CuadroTexto"/>
          <p:cNvSpPr txBox="1"/>
          <p:nvPr/>
        </p:nvSpPr>
        <p:spPr>
          <a:xfrm>
            <a:off x="395534" y="1052736"/>
            <a:ext cx="8280921" cy="4985980"/>
          </a:xfrm>
          <a:prstGeom prst="rect">
            <a:avLst/>
          </a:prstGeom>
          <a:noFill/>
        </p:spPr>
        <p:txBody>
          <a:bodyPr wrap="square" rtlCol="0">
            <a:spAutoFit/>
          </a:bodyPr>
          <a:lstStyle/>
          <a:p>
            <a:pPr marL="285750" indent="-285750" algn="just">
              <a:buFont typeface="Arial" pitchFamily="34" charset="0"/>
              <a:buChar char="•"/>
            </a:pPr>
            <a:endParaRPr lang="es-ES" dirty="0" smtClean="0">
              <a:latin typeface="Arial" pitchFamily="34" charset="0"/>
              <a:cs typeface="Arial" pitchFamily="34" charset="0"/>
            </a:endParaRPr>
          </a:p>
          <a:p>
            <a:pPr marL="285750" indent="-285750" algn="just">
              <a:buFont typeface="Arial" pitchFamily="34" charset="0"/>
              <a:buChar char="•"/>
            </a:pPr>
            <a:r>
              <a:rPr lang="es-ES" sz="2000" dirty="0" smtClean="0">
                <a:latin typeface="Arial" pitchFamily="34" charset="0"/>
                <a:cs typeface="Arial" pitchFamily="34" charset="0"/>
              </a:rPr>
              <a:t>Costes de conocimientos técnicos y patentes</a:t>
            </a:r>
          </a:p>
          <a:p>
            <a:pPr marL="285750" indent="-285750" algn="just">
              <a:buFont typeface="Arial" pitchFamily="34" charset="0"/>
              <a:buChar char="•"/>
            </a:pPr>
            <a:endParaRPr lang="es-ES" sz="2000" dirty="0">
              <a:latin typeface="Arial" pitchFamily="34" charset="0"/>
              <a:cs typeface="Arial" pitchFamily="34" charset="0"/>
            </a:endParaRPr>
          </a:p>
          <a:p>
            <a:pPr marL="285750" indent="-285750" algn="just">
              <a:buFont typeface="Arial" pitchFamily="34" charset="0"/>
              <a:buChar char="•"/>
            </a:pPr>
            <a:r>
              <a:rPr lang="es-ES" sz="2000" dirty="0" smtClean="0">
                <a:latin typeface="Arial" pitchFamily="34" charset="0"/>
                <a:cs typeface="Arial" pitchFamily="34" charset="0"/>
              </a:rPr>
              <a:t>Contratación de servicios externos, </a:t>
            </a:r>
            <a:r>
              <a:rPr lang="es-ES" sz="2000" dirty="0" err="1" smtClean="0">
                <a:latin typeface="Arial" pitchFamily="34" charset="0"/>
                <a:cs typeface="Arial" pitchFamily="34" charset="0"/>
              </a:rPr>
              <a:t>consultorias</a:t>
            </a:r>
            <a:r>
              <a:rPr lang="es-ES" sz="2000" dirty="0" smtClean="0">
                <a:latin typeface="Arial" pitchFamily="34" charset="0"/>
                <a:cs typeface="Arial" pitchFamily="34" charset="0"/>
              </a:rPr>
              <a:t> y subcontratación</a:t>
            </a:r>
          </a:p>
          <a:p>
            <a:pPr marL="285750" indent="-285750" algn="just">
              <a:buFont typeface="Arial" pitchFamily="34" charset="0"/>
              <a:buChar char="•"/>
            </a:pPr>
            <a:endParaRPr lang="es-ES" sz="2000" dirty="0" smtClean="0">
              <a:latin typeface="Arial" pitchFamily="34" charset="0"/>
              <a:cs typeface="Arial" pitchFamily="34" charset="0"/>
            </a:endParaRPr>
          </a:p>
          <a:p>
            <a:pPr marL="285750" indent="-285750" algn="just">
              <a:buFont typeface="Arial" pitchFamily="34" charset="0"/>
              <a:buChar char="•"/>
            </a:pPr>
            <a:r>
              <a:rPr lang="es-ES" sz="2000" dirty="0" smtClean="0">
                <a:latin typeface="Arial" pitchFamily="34" charset="0"/>
                <a:cs typeface="Arial" pitchFamily="34" charset="0"/>
              </a:rPr>
              <a:t>Costes de utilización de servicios generales de investigación</a:t>
            </a:r>
          </a:p>
          <a:p>
            <a:pPr marL="285750" indent="-285750" algn="just">
              <a:buFont typeface="Arial" pitchFamily="34" charset="0"/>
              <a:buChar char="•"/>
            </a:pPr>
            <a:endParaRPr lang="es-ES" sz="2000" dirty="0" smtClean="0">
              <a:latin typeface="Arial" pitchFamily="34" charset="0"/>
              <a:cs typeface="Arial" pitchFamily="34" charset="0"/>
            </a:endParaRPr>
          </a:p>
          <a:p>
            <a:pPr marL="285750" indent="-285750" algn="just">
              <a:buFont typeface="Arial" pitchFamily="34" charset="0"/>
              <a:buChar char="•"/>
            </a:pPr>
            <a:r>
              <a:rPr lang="es-ES" sz="2000" dirty="0" smtClean="0">
                <a:latin typeface="Arial" pitchFamily="34" charset="0"/>
                <a:cs typeface="Arial" pitchFamily="34" charset="0"/>
              </a:rPr>
              <a:t>Otros gastos: viajes y dietas, estancias de investigación, inscripción a cursos de corta duración y congresos, organización de actividades de transferencia, difusión y divulgación científica, edición de libros, páginas web</a:t>
            </a:r>
          </a:p>
          <a:p>
            <a:pPr marL="285750" indent="-285750" algn="just">
              <a:buFont typeface="Arial" pitchFamily="34" charset="0"/>
              <a:buChar char="•"/>
            </a:pPr>
            <a:endParaRPr lang="es-ES" sz="2000" b="1" u="sng" dirty="0" smtClean="0">
              <a:latin typeface="Arial" pitchFamily="34" charset="0"/>
              <a:cs typeface="Arial" pitchFamily="34" charset="0"/>
            </a:endParaRPr>
          </a:p>
          <a:p>
            <a:pPr marL="285750" indent="-285750" algn="just">
              <a:buFont typeface="Arial" pitchFamily="34" charset="0"/>
              <a:buChar char="•"/>
            </a:pPr>
            <a:r>
              <a:rPr lang="es-ES" sz="2000" b="1" u="sng" dirty="0" smtClean="0">
                <a:latin typeface="Arial" pitchFamily="34" charset="0"/>
                <a:cs typeface="Arial" pitchFamily="34" charset="0"/>
              </a:rPr>
              <a:t>Gastos de auditoría</a:t>
            </a:r>
            <a:r>
              <a:rPr lang="es-ES" sz="2000" dirty="0" smtClean="0">
                <a:latin typeface="Arial" pitchFamily="34" charset="0"/>
                <a:cs typeface="Arial" pitchFamily="34" charset="0"/>
              </a:rPr>
              <a:t>: </a:t>
            </a:r>
            <a:r>
              <a:rPr lang="es-ES" sz="2000" dirty="0" smtClean="0">
                <a:solidFill>
                  <a:srgbClr val="FF0000"/>
                </a:solidFill>
                <a:latin typeface="Arial" pitchFamily="34" charset="0"/>
                <a:cs typeface="Arial" pitchFamily="34" charset="0"/>
              </a:rPr>
              <a:t>obligatorio</a:t>
            </a:r>
            <a:r>
              <a:rPr lang="es-ES" sz="2000" dirty="0" smtClean="0">
                <a:latin typeface="Arial" pitchFamily="34" charset="0"/>
                <a:cs typeface="Arial" pitchFamily="34" charset="0"/>
              </a:rPr>
              <a:t> incluir 1.200€ por este concepto</a:t>
            </a:r>
          </a:p>
          <a:p>
            <a:pPr marL="285750" indent="-285750" algn="just">
              <a:buFont typeface="Arial" pitchFamily="34" charset="0"/>
              <a:buChar char="•"/>
            </a:pPr>
            <a:endParaRPr lang="es-ES" sz="2000" b="1" u="sng" dirty="0" smtClean="0">
              <a:latin typeface="Arial" pitchFamily="34" charset="0"/>
              <a:cs typeface="Arial" pitchFamily="34" charset="0"/>
            </a:endParaRPr>
          </a:p>
          <a:p>
            <a:pPr marL="285750" indent="-285750" algn="just">
              <a:buFont typeface="Arial" pitchFamily="34" charset="0"/>
              <a:buChar char="•"/>
            </a:pPr>
            <a:r>
              <a:rPr lang="es-ES" sz="2000" b="1" u="sng" dirty="0" smtClean="0">
                <a:latin typeface="Arial" pitchFamily="34" charset="0"/>
                <a:cs typeface="Arial" pitchFamily="34" charset="0"/>
              </a:rPr>
              <a:t>Coste indirectos:</a:t>
            </a:r>
            <a:r>
              <a:rPr lang="es-ES" sz="2000" dirty="0" smtClean="0">
                <a:latin typeface="Arial" pitchFamily="34" charset="0"/>
                <a:cs typeface="Arial" pitchFamily="34" charset="0"/>
              </a:rPr>
              <a:t> 15% de los costes de personal (a incluir por el IP porque la aplicación no lo calcula automáticamente)</a:t>
            </a:r>
          </a:p>
        </p:txBody>
      </p:sp>
    </p:spTree>
    <p:extLst>
      <p:ext uri="{BB962C8B-B14F-4D97-AF65-F5344CB8AC3E}">
        <p14:creationId xmlns:p14="http://schemas.microsoft.com/office/powerpoint/2010/main" val="1365998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s-ES" b="1" dirty="0">
                <a:solidFill>
                  <a:srgbClr val="7030A0"/>
                </a:solidFill>
                <a:latin typeface="Arial" pitchFamily="34" charset="0"/>
                <a:cs typeface="Arial" pitchFamily="34" charset="0"/>
              </a:rPr>
              <a:t>CUANTIA MÁXIMA, PRESUPUESTO Y GASTOS </a:t>
            </a:r>
            <a:r>
              <a:rPr lang="es-ES" b="1" dirty="0" smtClean="0">
                <a:solidFill>
                  <a:srgbClr val="7030A0"/>
                </a:solidFill>
                <a:latin typeface="Arial" pitchFamily="34" charset="0"/>
                <a:cs typeface="Arial" pitchFamily="34" charset="0"/>
              </a:rPr>
              <a:t>SUBVENCIONABLES</a:t>
            </a:r>
            <a:endParaRPr lang="es-ES" dirty="0"/>
          </a:p>
        </p:txBody>
      </p:sp>
      <p:sp>
        <p:nvSpPr>
          <p:cNvPr id="3" name="2 CuadroTexto"/>
          <p:cNvSpPr txBox="1"/>
          <p:nvPr/>
        </p:nvSpPr>
        <p:spPr>
          <a:xfrm>
            <a:off x="519827" y="1052736"/>
            <a:ext cx="8221402" cy="3416320"/>
          </a:xfrm>
          <a:prstGeom prst="rect">
            <a:avLst/>
          </a:prstGeom>
          <a:noFill/>
        </p:spPr>
        <p:txBody>
          <a:bodyPr wrap="square" rtlCol="0">
            <a:spAutoFit/>
          </a:bodyPr>
          <a:lstStyle/>
          <a:p>
            <a:pPr algn="just"/>
            <a:r>
              <a:rPr lang="es-ES" b="1" dirty="0" smtClean="0">
                <a:latin typeface="Arial" pitchFamily="34" charset="0"/>
                <a:cs typeface="Arial" pitchFamily="34" charset="0"/>
              </a:rPr>
              <a:t>C) COMPATIBILIDAD CON OTRAS AYUDAS CONCEDIDAS O SOLICITADAS</a:t>
            </a:r>
            <a:endParaRPr lang="es-ES" b="1" dirty="0">
              <a:latin typeface="Arial" pitchFamily="34" charset="0"/>
              <a:cs typeface="Arial" pitchFamily="34" charset="0"/>
            </a:endParaRPr>
          </a:p>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En caso de que los beneficiarios reciban o hayan solicitado otras ayudas públicas o privadas para la misma actuación deberán hacerlo constar en el formulario de solicitud</a:t>
            </a:r>
          </a:p>
          <a:p>
            <a:pPr algn="just"/>
            <a:endParaRPr lang="es-ES" dirty="0">
              <a:latin typeface="Arial" pitchFamily="34" charset="0"/>
              <a:cs typeface="Arial" pitchFamily="34" charset="0"/>
            </a:endParaRPr>
          </a:p>
          <a:p>
            <a:pPr algn="just"/>
            <a:r>
              <a:rPr lang="es-ES" dirty="0" smtClean="0">
                <a:latin typeface="Arial" pitchFamily="34" charset="0"/>
                <a:cs typeface="Arial" pitchFamily="34" charset="0"/>
              </a:rPr>
              <a:t>En caso de haber solicitado también un proyecto de la convocatoria del Programa Operativo FEDER y se solicite el mismo proyecto en esta convocatoria, el importe máximo a conceder no podrá superar conjuntamente con dicha ayuda el máximo establecido en la convocatoria (200.000€ excluidos los gastos destinados a personal)</a:t>
            </a:r>
            <a:endParaRPr lang="es-ES" dirty="0">
              <a:latin typeface="Arial" pitchFamily="34" charset="0"/>
              <a:cs typeface="Arial" pitchFamily="34" charset="0"/>
            </a:endParaRPr>
          </a:p>
        </p:txBody>
      </p:sp>
    </p:spTree>
    <p:extLst>
      <p:ext uri="{BB962C8B-B14F-4D97-AF65-F5344CB8AC3E}">
        <p14:creationId xmlns:p14="http://schemas.microsoft.com/office/powerpoint/2010/main" val="35399609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ES" b="1" dirty="0">
                <a:solidFill>
                  <a:schemeClr val="accent2"/>
                </a:solidFill>
                <a:latin typeface="Arial" pitchFamily="34" charset="0"/>
                <a:cs typeface="Arial" pitchFamily="34" charset="0"/>
              </a:rPr>
              <a:t>EVALUACION Y </a:t>
            </a:r>
            <a:r>
              <a:rPr lang="es-ES" b="1">
                <a:solidFill>
                  <a:schemeClr val="accent2"/>
                </a:solidFill>
                <a:latin typeface="Arial" pitchFamily="34" charset="0"/>
                <a:cs typeface="Arial" pitchFamily="34" charset="0"/>
              </a:rPr>
              <a:t>CONCURRENCIA </a:t>
            </a:r>
            <a:r>
              <a:rPr lang="es-ES" b="1" smtClean="0">
                <a:solidFill>
                  <a:schemeClr val="accent2"/>
                </a:solidFill>
                <a:latin typeface="Arial" pitchFamily="34" charset="0"/>
                <a:cs typeface="Arial" pitchFamily="34" charset="0"/>
              </a:rPr>
              <a:t>COMPETITIVA</a:t>
            </a:r>
            <a:endParaRPr lang="es-ES" dirty="0"/>
          </a:p>
        </p:txBody>
      </p:sp>
      <p:sp>
        <p:nvSpPr>
          <p:cNvPr id="3" name="2 CuadroTexto"/>
          <p:cNvSpPr txBox="1"/>
          <p:nvPr/>
        </p:nvSpPr>
        <p:spPr>
          <a:xfrm>
            <a:off x="519826" y="908720"/>
            <a:ext cx="8258413" cy="5078313"/>
          </a:xfrm>
          <a:prstGeom prst="rect">
            <a:avLst/>
          </a:prstGeom>
          <a:noFill/>
        </p:spPr>
        <p:txBody>
          <a:bodyPr wrap="square" rtlCol="0">
            <a:spAutoFit/>
          </a:bodyPr>
          <a:lstStyle/>
          <a:p>
            <a:pPr marL="342900" indent="-342900" algn="just">
              <a:buAutoNum type="alphaUcParenR"/>
            </a:pPr>
            <a:r>
              <a:rPr lang="es-ES" b="1" dirty="0" smtClean="0">
                <a:latin typeface="Arial" pitchFamily="34" charset="0"/>
                <a:cs typeface="Arial" pitchFamily="34" charset="0"/>
              </a:rPr>
              <a:t>COMO SE DELIMITA LA CONCURRENCIA COMPETITIVA</a:t>
            </a:r>
          </a:p>
          <a:p>
            <a:pPr algn="just"/>
            <a:endParaRPr lang="es-ES" b="1" dirty="0" smtClean="0">
              <a:latin typeface="Arial" pitchFamily="34" charset="0"/>
              <a:cs typeface="Arial" pitchFamily="34" charset="0"/>
            </a:endParaRPr>
          </a:p>
          <a:p>
            <a:pPr algn="just"/>
            <a:r>
              <a:rPr lang="es-ES" dirty="0" smtClean="0">
                <a:latin typeface="Arial" pitchFamily="34" charset="0"/>
                <a:cs typeface="Arial" pitchFamily="34" charset="0"/>
              </a:rPr>
              <a:t>Para la </a:t>
            </a:r>
            <a:r>
              <a:rPr lang="es-ES" dirty="0">
                <a:latin typeface="Arial" pitchFamily="34" charset="0"/>
                <a:cs typeface="Arial" pitchFamily="34" charset="0"/>
              </a:rPr>
              <a:t>modalidad de joven investigador o investigadora principal se establece </a:t>
            </a:r>
            <a:r>
              <a:rPr lang="es-ES" dirty="0" smtClean="0">
                <a:latin typeface="Arial" pitchFamily="34" charset="0"/>
                <a:cs typeface="Arial" pitchFamily="34" charset="0"/>
              </a:rPr>
              <a:t>una reserva </a:t>
            </a:r>
            <a:r>
              <a:rPr lang="es-ES" dirty="0">
                <a:latin typeface="Arial" pitchFamily="34" charset="0"/>
                <a:cs typeface="Arial" pitchFamily="34" charset="0"/>
              </a:rPr>
              <a:t>de financiación de un 10% de la cuantía destinada a cada una de las modalidades de proyectos.</a:t>
            </a:r>
          </a:p>
          <a:p>
            <a:pPr algn="just"/>
            <a:r>
              <a:rPr lang="es-ES" dirty="0">
                <a:latin typeface="Arial" pitchFamily="34" charset="0"/>
                <a:cs typeface="Arial" pitchFamily="34" charset="0"/>
              </a:rPr>
              <a:t>Asimismo, se establece una reserva de financiación de un 20% de la cuantía destinada a cada una de las modalidades para aquellos proyectos liderados por una investigadora principal</a:t>
            </a:r>
            <a:r>
              <a:rPr lang="es-ES" dirty="0" smtClean="0">
                <a:latin typeface="Arial" pitchFamily="34" charset="0"/>
                <a:cs typeface="Arial" pitchFamily="34" charset="0"/>
              </a:rPr>
              <a:t>.</a:t>
            </a:r>
          </a:p>
          <a:p>
            <a:pPr algn="just"/>
            <a:endParaRPr lang="es-ES" dirty="0">
              <a:latin typeface="Arial" pitchFamily="34" charset="0"/>
              <a:cs typeface="Arial" pitchFamily="34" charset="0"/>
            </a:endParaRPr>
          </a:p>
          <a:p>
            <a:pPr algn="just"/>
            <a:r>
              <a:rPr lang="es-ES" b="1" dirty="0" smtClean="0">
                <a:latin typeface="Arial" pitchFamily="34" charset="0"/>
                <a:cs typeface="Arial" pitchFamily="34" charset="0"/>
              </a:rPr>
              <a:t>B) DOCUMENTACION A APORTAR</a:t>
            </a:r>
          </a:p>
          <a:p>
            <a:pPr algn="just"/>
            <a:endParaRPr lang="es-ES" dirty="0">
              <a:latin typeface="Arial" pitchFamily="34" charset="0"/>
              <a:cs typeface="Arial" pitchFamily="34" charset="0"/>
            </a:endParaRPr>
          </a:p>
          <a:p>
            <a:pPr marL="285750" indent="-285750" algn="just">
              <a:buFontTx/>
              <a:buChar char="-"/>
            </a:pPr>
            <a:r>
              <a:rPr lang="es-ES" dirty="0" smtClean="0">
                <a:latin typeface="Arial" pitchFamily="34" charset="0"/>
                <a:cs typeface="Arial" pitchFamily="34" charset="0"/>
              </a:rPr>
              <a:t>Memoria científico-técnica con los apartados indicados anteriormente (formulario colgado en la página del vicerrectorado)</a:t>
            </a:r>
          </a:p>
          <a:p>
            <a:pPr marL="285750" indent="-285750" algn="just">
              <a:buFontTx/>
              <a:buChar char="-"/>
            </a:pPr>
            <a:r>
              <a:rPr lang="es-ES" dirty="0" smtClean="0">
                <a:latin typeface="Arial" pitchFamily="34" charset="0"/>
                <a:cs typeface="Arial" pitchFamily="34" charset="0"/>
              </a:rPr>
              <a:t>El </a:t>
            </a:r>
            <a:r>
              <a:rPr lang="es-ES" b="1" dirty="0" smtClean="0">
                <a:latin typeface="Arial" pitchFamily="34" charset="0"/>
                <a:cs typeface="Arial" pitchFamily="34" charset="0"/>
              </a:rPr>
              <a:t>punto 12 de la memoria</a:t>
            </a:r>
            <a:r>
              <a:rPr lang="es-ES" dirty="0" smtClean="0">
                <a:latin typeface="Arial" pitchFamily="34" charset="0"/>
                <a:cs typeface="Arial" pitchFamily="34" charset="0"/>
              </a:rPr>
              <a:t> se recomienda aportarlo en documento aparte</a:t>
            </a:r>
          </a:p>
          <a:p>
            <a:pPr marL="285750" indent="-285750" algn="just">
              <a:buFontTx/>
              <a:buChar char="-"/>
            </a:pPr>
            <a:r>
              <a:rPr lang="es-ES" dirty="0" smtClean="0">
                <a:latin typeface="Arial" pitchFamily="34" charset="0"/>
                <a:cs typeface="Arial" pitchFamily="34" charset="0"/>
              </a:rPr>
              <a:t>CVA del IP y miembros del equipo de investigación (no se presenta CVA de los colaboradores incluidos en el plan de trabajo)</a:t>
            </a:r>
          </a:p>
          <a:p>
            <a:pPr marL="285750" indent="-285750" algn="just">
              <a:buFontTx/>
              <a:buChar char="-"/>
            </a:pPr>
            <a:r>
              <a:rPr lang="es-ES" dirty="0" smtClean="0">
                <a:latin typeface="Arial" pitchFamily="34" charset="0"/>
                <a:cs typeface="Arial" pitchFamily="34" charset="0"/>
              </a:rPr>
              <a:t>Se admiten como válidos los modelos de CVA de la FECYT, Ministerio de Ciencia, Innovación y Universidades o el descargado de SICA</a:t>
            </a:r>
            <a:endParaRPr lang="es-ES" dirty="0"/>
          </a:p>
        </p:txBody>
      </p:sp>
    </p:spTree>
    <p:extLst>
      <p:ext uri="{BB962C8B-B14F-4D97-AF65-F5344CB8AC3E}">
        <p14:creationId xmlns:p14="http://schemas.microsoft.com/office/powerpoint/2010/main" val="2807678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s-ES" b="1" dirty="0">
                <a:solidFill>
                  <a:schemeClr val="accent2"/>
                </a:solidFill>
                <a:latin typeface="Arial" pitchFamily="34" charset="0"/>
                <a:cs typeface="Arial" pitchFamily="34" charset="0"/>
              </a:rPr>
              <a:t>EVALUACION Y </a:t>
            </a:r>
            <a:r>
              <a:rPr lang="es-ES" b="1">
                <a:solidFill>
                  <a:schemeClr val="accent2"/>
                </a:solidFill>
                <a:latin typeface="Arial" pitchFamily="34" charset="0"/>
                <a:cs typeface="Arial" pitchFamily="34" charset="0"/>
              </a:rPr>
              <a:t>CONCURRENCIA </a:t>
            </a:r>
            <a:r>
              <a:rPr lang="es-ES" b="1" smtClean="0">
                <a:solidFill>
                  <a:schemeClr val="accent2"/>
                </a:solidFill>
                <a:latin typeface="Arial" pitchFamily="34" charset="0"/>
                <a:cs typeface="Arial" pitchFamily="34" charset="0"/>
              </a:rPr>
              <a:t>COMPETITIVA</a:t>
            </a:r>
            <a:endParaRPr lang="es-ES" dirty="0"/>
          </a:p>
        </p:txBody>
      </p:sp>
      <p:sp>
        <p:nvSpPr>
          <p:cNvPr id="3" name="2 CuadroTexto"/>
          <p:cNvSpPr txBox="1"/>
          <p:nvPr/>
        </p:nvSpPr>
        <p:spPr>
          <a:xfrm>
            <a:off x="611560" y="1124744"/>
            <a:ext cx="8130210" cy="3139321"/>
          </a:xfrm>
          <a:prstGeom prst="rect">
            <a:avLst/>
          </a:prstGeom>
          <a:noFill/>
        </p:spPr>
        <p:txBody>
          <a:bodyPr wrap="square" rtlCol="0">
            <a:spAutoFit/>
          </a:bodyPr>
          <a:lstStyle/>
          <a:p>
            <a:pPr algn="just"/>
            <a:r>
              <a:rPr lang="es-ES" b="1" dirty="0" smtClean="0">
                <a:latin typeface="Arial" pitchFamily="34" charset="0"/>
                <a:cs typeface="Arial" pitchFamily="34" charset="0"/>
              </a:rPr>
              <a:t>C) CRITERIOS DE EVALUACIÓN</a:t>
            </a:r>
          </a:p>
          <a:p>
            <a:pPr marL="285750" indent="-285750" algn="just">
              <a:buFont typeface="Arial" pitchFamily="34" charset="0"/>
              <a:buChar char="•"/>
            </a:pPr>
            <a:endParaRPr lang="es-ES" b="1" dirty="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Calidad científico-técnica de la propuesta, adecuación al tipo de proyecto, relevancia y viabilidad: 60 puntos</a:t>
            </a:r>
          </a:p>
          <a:p>
            <a:pPr marL="285750" indent="-285750" algn="just">
              <a:buFont typeface="Arial" pitchFamily="34" charset="0"/>
              <a:buChar char="•"/>
            </a:pPr>
            <a:endParaRPr lang="es-ES" dirty="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CVA del IP y del equipo de investigación: 30 puntos</a:t>
            </a:r>
          </a:p>
          <a:p>
            <a:pPr marL="285750" indent="-285750" algn="just">
              <a:buFont typeface="Arial" pitchFamily="34" charset="0"/>
              <a:buChar char="•"/>
            </a:pPr>
            <a:endParaRPr lang="es-ES" dirty="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Impacto internacional del proyecto: 10 puntos</a:t>
            </a:r>
          </a:p>
          <a:p>
            <a:pPr algn="just"/>
            <a:endParaRPr lang="es-ES" dirty="0">
              <a:latin typeface="Arial" pitchFamily="34" charset="0"/>
              <a:cs typeface="Arial" pitchFamily="34" charset="0"/>
            </a:endParaRPr>
          </a:p>
          <a:p>
            <a:pPr algn="just"/>
            <a:r>
              <a:rPr lang="es-ES" dirty="0" smtClean="0">
                <a:latin typeface="Arial" pitchFamily="34" charset="0"/>
                <a:cs typeface="Arial" pitchFamily="34" charset="0"/>
              </a:rPr>
              <a:t>Sólo se valorará de la producción científica, las contribuciones más relevantes de los últimos cinco años</a:t>
            </a:r>
            <a:endParaRPr lang="es-ES" dirty="0">
              <a:latin typeface="Arial" pitchFamily="34" charset="0"/>
              <a:cs typeface="Arial" pitchFamily="34" charset="0"/>
            </a:endParaRPr>
          </a:p>
        </p:txBody>
      </p:sp>
    </p:spTree>
    <p:extLst>
      <p:ext uri="{BB962C8B-B14F-4D97-AF65-F5344CB8AC3E}">
        <p14:creationId xmlns:p14="http://schemas.microsoft.com/office/powerpoint/2010/main" val="4264183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404664"/>
            <a:ext cx="7894375" cy="3077766"/>
          </a:xfrm>
          <a:prstGeom prst="rect">
            <a:avLst/>
          </a:prstGeom>
          <a:noFill/>
        </p:spPr>
        <p:txBody>
          <a:bodyPr wrap="square" rtlCol="0">
            <a:spAutoFit/>
          </a:bodyPr>
          <a:lstStyle/>
          <a:p>
            <a:pPr algn="just"/>
            <a:r>
              <a:rPr lang="es-ES" dirty="0" smtClean="0">
                <a:latin typeface="Arial" pitchFamily="34" charset="0"/>
                <a:cs typeface="Arial" pitchFamily="34" charset="0"/>
              </a:rPr>
              <a:t>Para cualquier duda sobre la convocatoria se pueden poner en contacto con:</a:t>
            </a:r>
          </a:p>
          <a:p>
            <a:pPr algn="just"/>
            <a:endParaRPr lang="es-ES" dirty="0">
              <a:latin typeface="Arial" pitchFamily="34" charset="0"/>
              <a:cs typeface="Arial" pitchFamily="34" charset="0"/>
            </a:endParaRPr>
          </a:p>
          <a:p>
            <a:pPr algn="just"/>
            <a:r>
              <a:rPr lang="es-ES" dirty="0" smtClean="0">
                <a:latin typeface="Arial" pitchFamily="34" charset="0"/>
                <a:cs typeface="Arial" pitchFamily="34" charset="0"/>
              </a:rPr>
              <a:t>Remedios Benítez </a:t>
            </a:r>
            <a:r>
              <a:rPr lang="es-ES" dirty="0" err="1" smtClean="0">
                <a:latin typeface="Arial" pitchFamily="34" charset="0"/>
                <a:cs typeface="Arial" pitchFamily="34" charset="0"/>
              </a:rPr>
              <a:t>Santaella</a:t>
            </a:r>
            <a:r>
              <a:rPr lang="es-ES" dirty="0" smtClean="0">
                <a:latin typeface="Arial" pitchFamily="34" charset="0"/>
                <a:cs typeface="Arial" pitchFamily="34" charset="0"/>
              </a:rPr>
              <a:t>: </a:t>
            </a:r>
            <a:r>
              <a:rPr lang="es-ES" dirty="0" smtClean="0">
                <a:latin typeface="Arial" pitchFamily="34" charset="0"/>
                <a:cs typeface="Arial" pitchFamily="34" charset="0"/>
                <a:hlinkClick r:id="rId2"/>
              </a:rPr>
              <a:t>rbsantaella@ugr.es</a:t>
            </a:r>
            <a:r>
              <a:rPr lang="es-ES" dirty="0" smtClean="0">
                <a:latin typeface="Arial" pitchFamily="34" charset="0"/>
                <a:cs typeface="Arial" pitchFamily="34" charset="0"/>
              </a:rPr>
              <a:t> (41288)</a:t>
            </a:r>
          </a:p>
          <a:p>
            <a:pPr algn="just"/>
            <a:endParaRPr lang="es-ES" dirty="0" smtClean="0">
              <a:latin typeface="Arial" pitchFamily="34" charset="0"/>
              <a:cs typeface="Arial" pitchFamily="34" charset="0"/>
            </a:endParaRPr>
          </a:p>
          <a:p>
            <a:pPr algn="just"/>
            <a:r>
              <a:rPr lang="es-ES" dirty="0" smtClean="0">
                <a:latin typeface="Arial" pitchFamily="34" charset="0"/>
                <a:cs typeface="Arial" pitchFamily="34" charset="0"/>
              </a:rPr>
              <a:t>Jesús Pérez Almazán: </a:t>
            </a:r>
            <a:r>
              <a:rPr lang="es-ES" dirty="0" smtClean="0">
                <a:latin typeface="Arial" pitchFamily="34" charset="0"/>
                <a:cs typeface="Arial" pitchFamily="34" charset="0"/>
                <a:hlinkClick r:id="rId3"/>
              </a:rPr>
              <a:t>jesusp@ugr.es</a:t>
            </a:r>
            <a:r>
              <a:rPr lang="es-ES" dirty="0" smtClean="0">
                <a:latin typeface="Arial" pitchFamily="34" charset="0"/>
                <a:cs typeface="Arial" pitchFamily="34" charset="0"/>
              </a:rPr>
              <a:t> (41289)</a:t>
            </a:r>
          </a:p>
          <a:p>
            <a:pPr algn="just"/>
            <a:endParaRPr lang="es-ES" dirty="0" smtClean="0">
              <a:latin typeface="Arial" pitchFamily="34" charset="0"/>
              <a:cs typeface="Arial" pitchFamily="34" charset="0"/>
            </a:endParaRPr>
          </a:p>
          <a:p>
            <a:pPr algn="just"/>
            <a:endParaRPr lang="es-ES" dirty="0">
              <a:latin typeface="Arial" pitchFamily="34" charset="0"/>
              <a:cs typeface="Arial" pitchFamily="34" charset="0"/>
            </a:endParaRPr>
          </a:p>
          <a:p>
            <a:pPr algn="just"/>
            <a:endParaRPr lang="es-ES" dirty="0">
              <a:latin typeface="Arial" pitchFamily="34" charset="0"/>
              <a:cs typeface="Arial" pitchFamily="34" charset="0"/>
            </a:endParaRPr>
          </a:p>
          <a:p>
            <a:pPr algn="ctr"/>
            <a:r>
              <a:rPr lang="es-ES" sz="3200" b="1" dirty="0" smtClean="0">
                <a:latin typeface="Arial" pitchFamily="34" charset="0"/>
                <a:cs typeface="Arial" pitchFamily="34" charset="0"/>
              </a:rPr>
              <a:t>GRACIAS POR SU ATENCIÓN</a:t>
            </a:r>
            <a:endParaRPr lang="es-ES" sz="3200" b="1" dirty="0">
              <a:latin typeface="Arial" pitchFamily="34" charset="0"/>
              <a:cs typeface="Arial" pitchFamily="34" charset="0"/>
            </a:endParaRPr>
          </a:p>
        </p:txBody>
      </p:sp>
    </p:spTree>
    <p:extLst>
      <p:ext uri="{BB962C8B-B14F-4D97-AF65-F5344CB8AC3E}">
        <p14:creationId xmlns:p14="http://schemas.microsoft.com/office/powerpoint/2010/main" val="71776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467544" y="404664"/>
            <a:ext cx="8498036" cy="5724644"/>
          </a:xfrm>
          <a:prstGeom prst="rect">
            <a:avLst/>
          </a:prstGeom>
          <a:noFill/>
        </p:spPr>
        <p:txBody>
          <a:bodyPr wrap="square" rtlCol="0">
            <a:spAutoFit/>
          </a:bodyPr>
          <a:lstStyle/>
          <a:p>
            <a:pPr algn="just"/>
            <a:r>
              <a:rPr lang="es-ES" sz="3200" b="1" dirty="0" smtClean="0">
                <a:latin typeface="Arial" pitchFamily="34" charset="0"/>
                <a:cs typeface="Arial" pitchFamily="34" charset="0"/>
              </a:rPr>
              <a:t>INDICE</a:t>
            </a:r>
          </a:p>
          <a:p>
            <a:pPr algn="just"/>
            <a:endParaRPr lang="es-ES" dirty="0" smtClean="0">
              <a:latin typeface="Arial" pitchFamily="34" charset="0"/>
              <a:cs typeface="Arial" pitchFamily="34" charset="0"/>
            </a:endParaRPr>
          </a:p>
          <a:p>
            <a:pPr marL="342900" indent="-342900" algn="just">
              <a:buAutoNum type="arabicPeriod"/>
            </a:pPr>
            <a:endParaRPr lang="es-ES" dirty="0">
              <a:latin typeface="Arial" pitchFamily="34" charset="0"/>
              <a:cs typeface="Arial" pitchFamily="34" charset="0"/>
            </a:endParaRPr>
          </a:p>
          <a:p>
            <a:pPr marL="342900" indent="-342900" algn="just">
              <a:buAutoNum type="arabicPeriod"/>
            </a:pPr>
            <a:r>
              <a:rPr lang="es-ES" sz="2000" b="1" dirty="0" smtClean="0">
                <a:solidFill>
                  <a:srgbClr val="0070C0"/>
                </a:solidFill>
                <a:latin typeface="Arial" pitchFamily="34" charset="0"/>
                <a:cs typeface="Arial" pitchFamily="34" charset="0"/>
              </a:rPr>
              <a:t>CONVOCATORIA. INFORMACION. PRESENTACION DE SOLICITUDES</a:t>
            </a:r>
          </a:p>
          <a:p>
            <a:pPr marL="342900" indent="-342900" algn="just">
              <a:buAutoNum type="arabicPeriod"/>
            </a:pPr>
            <a:endParaRPr lang="es-ES" sz="2000" b="1" dirty="0" smtClean="0">
              <a:latin typeface="Arial" pitchFamily="34" charset="0"/>
              <a:cs typeface="Arial" pitchFamily="34" charset="0"/>
            </a:endParaRPr>
          </a:p>
          <a:p>
            <a:pPr marL="342900" indent="-342900" algn="just">
              <a:buAutoNum type="arabicPeriod"/>
            </a:pPr>
            <a:r>
              <a:rPr lang="es-ES" sz="2000" b="1" dirty="0" smtClean="0">
                <a:solidFill>
                  <a:srgbClr val="FFC000"/>
                </a:solidFill>
                <a:latin typeface="Arial" pitchFamily="34" charset="0"/>
                <a:cs typeface="Arial" pitchFamily="34" charset="0"/>
              </a:rPr>
              <a:t> </a:t>
            </a:r>
            <a:r>
              <a:rPr lang="es-ES" sz="2000" b="1" dirty="0" smtClean="0">
                <a:solidFill>
                  <a:schemeClr val="accent6"/>
                </a:solidFill>
                <a:latin typeface="Arial" pitchFamily="34" charset="0"/>
                <a:cs typeface="Arial" pitchFamily="34" charset="0"/>
              </a:rPr>
              <a:t>REQUISITOS DE LAS ENTIDADES SOLICITANTES Y DEL PERSONAL INVESTIGADOR PARA PARTICIPAR EN LA CONVOCATORIA</a:t>
            </a:r>
          </a:p>
          <a:p>
            <a:pPr marL="342900" indent="-342900" algn="just">
              <a:buAutoNum type="arabicPeriod"/>
            </a:pPr>
            <a:endParaRPr lang="es-ES" sz="2000" b="1" dirty="0" smtClean="0">
              <a:solidFill>
                <a:srgbClr val="FFC000"/>
              </a:solidFill>
              <a:latin typeface="Arial" pitchFamily="34" charset="0"/>
              <a:cs typeface="Arial" pitchFamily="34" charset="0"/>
            </a:endParaRPr>
          </a:p>
          <a:p>
            <a:pPr marL="342900" indent="-342900" algn="just">
              <a:buAutoNum type="arabicPeriod"/>
            </a:pPr>
            <a:r>
              <a:rPr lang="es-ES" sz="2000" b="1" dirty="0" smtClean="0">
                <a:solidFill>
                  <a:srgbClr val="00B050"/>
                </a:solidFill>
                <a:latin typeface="Arial" pitchFamily="34" charset="0"/>
                <a:cs typeface="Arial" pitchFamily="34" charset="0"/>
              </a:rPr>
              <a:t>MODALIDADES DE PROYECTOS Y CARACTERISTICAS GENERALES</a:t>
            </a:r>
          </a:p>
          <a:p>
            <a:pPr marL="342900" indent="-342900" algn="just">
              <a:buAutoNum type="arabicPeriod"/>
            </a:pPr>
            <a:endParaRPr lang="es-ES" sz="2000" b="1" dirty="0">
              <a:latin typeface="Arial" pitchFamily="34" charset="0"/>
              <a:cs typeface="Arial" pitchFamily="34" charset="0"/>
            </a:endParaRPr>
          </a:p>
          <a:p>
            <a:pPr marL="342900" indent="-342900" algn="just">
              <a:buAutoNum type="arabicPeriod"/>
            </a:pPr>
            <a:r>
              <a:rPr lang="es-ES" sz="2000" b="1" dirty="0" smtClean="0">
                <a:solidFill>
                  <a:srgbClr val="7030A0"/>
                </a:solidFill>
                <a:latin typeface="Arial" pitchFamily="34" charset="0"/>
                <a:cs typeface="Arial" pitchFamily="34" charset="0"/>
              </a:rPr>
              <a:t>CUANTIA MÁXIMA, PRESUPUESTO Y GASTOS SUBVENCIONABLES</a:t>
            </a:r>
          </a:p>
          <a:p>
            <a:pPr marL="342900" indent="-342900" algn="just">
              <a:buAutoNum type="arabicPeriod"/>
            </a:pPr>
            <a:endParaRPr lang="es-ES" sz="2000" b="1" dirty="0" smtClean="0">
              <a:solidFill>
                <a:schemeClr val="accent2"/>
              </a:solidFill>
              <a:latin typeface="Arial" pitchFamily="34" charset="0"/>
              <a:cs typeface="Arial" pitchFamily="34" charset="0"/>
            </a:endParaRPr>
          </a:p>
          <a:p>
            <a:pPr marL="342900" indent="-342900" algn="just">
              <a:buAutoNum type="arabicPeriod"/>
            </a:pPr>
            <a:r>
              <a:rPr lang="es-ES" sz="2000" b="1" dirty="0" smtClean="0">
                <a:solidFill>
                  <a:schemeClr val="accent2"/>
                </a:solidFill>
                <a:latin typeface="Arial" pitchFamily="34" charset="0"/>
                <a:cs typeface="Arial" pitchFamily="34" charset="0"/>
              </a:rPr>
              <a:t>EVALUACION Y CONCURRENCIA COMPETITIVA</a:t>
            </a:r>
            <a:endParaRPr lang="es-ES" sz="2000" b="1" dirty="0">
              <a:solidFill>
                <a:schemeClr val="accent2"/>
              </a:solidFill>
              <a:latin typeface="Arial" pitchFamily="34" charset="0"/>
              <a:cs typeface="Arial" pitchFamily="34" charset="0"/>
            </a:endParaRPr>
          </a:p>
          <a:p>
            <a:pPr marL="342900" indent="-342900" algn="just">
              <a:buAutoNum type="arabicPeriod"/>
            </a:pPr>
            <a:endParaRPr lang="es-ES" dirty="0">
              <a:latin typeface="Arial" pitchFamily="34" charset="0"/>
              <a:cs typeface="Arial" pitchFamily="34" charset="0"/>
            </a:endParaRPr>
          </a:p>
        </p:txBody>
      </p:sp>
    </p:spTree>
    <p:extLst>
      <p:ext uri="{BB962C8B-B14F-4D97-AF65-F5344CB8AC3E}">
        <p14:creationId xmlns:p14="http://schemas.microsoft.com/office/powerpoint/2010/main" val="3705971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19827" y="259698"/>
            <a:ext cx="8221943"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r"/>
            <a:r>
              <a:rPr lang="es-ES" b="1" dirty="0" smtClean="0">
                <a:solidFill>
                  <a:srgbClr val="0070C0"/>
                </a:solidFill>
                <a:latin typeface="Arial" pitchFamily="34" charset="0"/>
                <a:cs typeface="Arial" pitchFamily="34" charset="0"/>
              </a:rPr>
              <a:t>CONVOCATORIA. INFORMACION. PRESENTACION DE SOLICITUDES</a:t>
            </a:r>
            <a:endParaRPr lang="es-ES" dirty="0"/>
          </a:p>
        </p:txBody>
      </p:sp>
      <p:sp>
        <p:nvSpPr>
          <p:cNvPr id="5" name="4 CuadroTexto"/>
          <p:cNvSpPr txBox="1"/>
          <p:nvPr/>
        </p:nvSpPr>
        <p:spPr>
          <a:xfrm flipH="1">
            <a:off x="489858" y="1186542"/>
            <a:ext cx="8251912" cy="3908762"/>
          </a:xfrm>
          <a:prstGeom prst="rect">
            <a:avLst/>
          </a:prstGeom>
          <a:noFill/>
        </p:spPr>
        <p:txBody>
          <a:bodyPr wrap="square" rtlCol="0">
            <a:spAutoFit/>
          </a:bodyPr>
          <a:lstStyle/>
          <a:p>
            <a:pPr marL="342900" indent="-342900">
              <a:buAutoNum type="alphaUcParenR"/>
            </a:pPr>
            <a:endParaRPr lang="es-ES" dirty="0" smtClean="0">
              <a:solidFill>
                <a:schemeClr val="accent6"/>
              </a:solidFill>
            </a:endParaRPr>
          </a:p>
          <a:p>
            <a:pPr algn="just"/>
            <a:r>
              <a:rPr lang="es-ES" b="1" dirty="0" smtClean="0"/>
              <a:t> </a:t>
            </a:r>
            <a:r>
              <a:rPr lang="es-ES" sz="2800" b="1" dirty="0" smtClean="0">
                <a:latin typeface="Arial" panose="020B0604020202020204" pitchFamily="34" charset="0"/>
                <a:cs typeface="Arial" panose="020B0604020202020204" pitchFamily="34" charset="0"/>
              </a:rPr>
              <a:t>PLAZO DE PRESENTACIÓN DE SOLICITUDES</a:t>
            </a:r>
          </a:p>
          <a:p>
            <a:pPr algn="just"/>
            <a:endParaRPr lang="es-ES" sz="2800" b="1" dirty="0" smtClean="0">
              <a:latin typeface="Arial" panose="020B0604020202020204" pitchFamily="34" charset="0"/>
              <a:cs typeface="Arial" panose="020B0604020202020204" pitchFamily="34" charset="0"/>
            </a:endParaRPr>
          </a:p>
          <a:p>
            <a:pPr algn="just"/>
            <a:endParaRPr lang="es-ES" b="1" dirty="0" smtClean="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ES" sz="2000" b="1" u="sng" dirty="0" smtClean="0">
                <a:latin typeface="Arial" panose="020B0604020202020204" pitchFamily="34" charset="0"/>
                <a:cs typeface="Arial" panose="020B0604020202020204" pitchFamily="34" charset="0"/>
              </a:rPr>
              <a:t>PLAZO INTERNO UGR</a:t>
            </a:r>
            <a:r>
              <a:rPr lang="es-ES" sz="2000" b="1" dirty="0" smtClean="0">
                <a:latin typeface="Arial" panose="020B0604020202020204" pitchFamily="34" charset="0"/>
                <a:cs typeface="Arial" panose="020B0604020202020204" pitchFamily="34" charset="0"/>
              </a:rPr>
              <a:t>: </a:t>
            </a:r>
            <a:r>
              <a:rPr lang="es-ES" sz="2000" b="1" dirty="0" smtClean="0">
                <a:solidFill>
                  <a:srgbClr val="FF0000"/>
                </a:solidFill>
                <a:latin typeface="Arial" panose="020B0604020202020204" pitchFamily="34" charset="0"/>
                <a:cs typeface="Arial" panose="020B0604020202020204" pitchFamily="34" charset="0"/>
              </a:rPr>
              <a:t>HASTA 15 </a:t>
            </a:r>
            <a:r>
              <a:rPr lang="es-ES" sz="2000" b="1" smtClean="0">
                <a:solidFill>
                  <a:srgbClr val="FF0000"/>
                </a:solidFill>
                <a:latin typeface="Arial" panose="020B0604020202020204" pitchFamily="34" charset="0"/>
                <a:cs typeface="Arial" panose="020B0604020202020204" pitchFamily="34" charset="0"/>
              </a:rPr>
              <a:t>HORAS </a:t>
            </a:r>
            <a:r>
              <a:rPr lang="es-ES" sz="2000" b="1" smtClean="0">
                <a:solidFill>
                  <a:srgbClr val="FF0000"/>
                </a:solidFill>
                <a:latin typeface="Arial" panose="020B0604020202020204" pitchFamily="34" charset="0"/>
                <a:cs typeface="Arial" panose="020B0604020202020204" pitchFamily="34" charset="0"/>
              </a:rPr>
              <a:t>DEL DIA 27 </a:t>
            </a:r>
            <a:r>
              <a:rPr lang="es-ES" sz="2000" b="1" dirty="0" smtClean="0">
                <a:solidFill>
                  <a:srgbClr val="FF0000"/>
                </a:solidFill>
                <a:latin typeface="Arial" panose="020B0604020202020204" pitchFamily="34" charset="0"/>
                <a:cs typeface="Arial" panose="020B0604020202020204" pitchFamily="34" charset="0"/>
              </a:rPr>
              <a:t>NOVIEMBRE</a:t>
            </a:r>
          </a:p>
          <a:p>
            <a:pPr marL="342900" indent="-342900" algn="just">
              <a:buFont typeface="Arial" panose="020B0604020202020204" pitchFamily="34" charset="0"/>
              <a:buChar char="•"/>
            </a:pPr>
            <a:endParaRPr lang="es-ES" sz="2000" b="1" dirty="0" smtClean="0">
              <a:solidFill>
                <a:srgbClr val="FF0000"/>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es-ES" sz="2000" b="1" dirty="0">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es-ES" sz="2000" b="1" u="sng" dirty="0" smtClean="0">
                <a:latin typeface="Arial" panose="020B0604020202020204" pitchFamily="34" charset="0"/>
                <a:cs typeface="Arial" panose="020B0604020202020204" pitchFamily="34" charset="0"/>
              </a:rPr>
              <a:t>Propuestas en colaboración con empresas</a:t>
            </a:r>
            <a:r>
              <a:rPr lang="es-ES" sz="2000" b="1" dirty="0" smtClean="0">
                <a:latin typeface="Arial" panose="020B0604020202020204" pitchFamily="34" charset="0"/>
                <a:cs typeface="Arial" panose="020B0604020202020204" pitchFamily="34" charset="0"/>
              </a:rPr>
              <a:t>: </a:t>
            </a:r>
            <a:r>
              <a:rPr lang="es-ES" sz="2000" b="1" dirty="0" smtClean="0">
                <a:solidFill>
                  <a:srgbClr val="FF0000"/>
                </a:solidFill>
                <a:latin typeface="Arial" panose="020B0604020202020204" pitchFamily="34" charset="0"/>
                <a:cs typeface="Arial" panose="020B0604020202020204" pitchFamily="34" charset="0"/>
              </a:rPr>
              <a:t>Contactar con OTRI antes del 19 noviembre.</a:t>
            </a:r>
          </a:p>
          <a:p>
            <a:pPr algn="just"/>
            <a:endParaRPr lang="es-ES" b="1" dirty="0">
              <a:solidFill>
                <a:srgbClr val="00B050"/>
              </a:solidFill>
            </a:endParaRPr>
          </a:p>
          <a:p>
            <a:pPr algn="just"/>
            <a:endParaRPr lang="es-ES" b="1" dirty="0">
              <a:solidFill>
                <a:srgbClr val="FF0000"/>
              </a:solidFill>
            </a:endParaRPr>
          </a:p>
        </p:txBody>
      </p:sp>
    </p:spTree>
    <p:extLst>
      <p:ext uri="{BB962C8B-B14F-4D97-AF65-F5344CB8AC3E}">
        <p14:creationId xmlns:p14="http://schemas.microsoft.com/office/powerpoint/2010/main" val="8316382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b="1" dirty="0" smtClean="0">
                <a:solidFill>
                  <a:srgbClr val="0070C0"/>
                </a:solidFill>
                <a:latin typeface="Arial" pitchFamily="34" charset="0"/>
                <a:cs typeface="Arial" pitchFamily="34" charset="0"/>
              </a:rPr>
              <a:t>CONVOCATORIA. INFORMACION. PRESENTACION DE SOLICITUDES</a:t>
            </a:r>
            <a:endParaRPr lang="es-ES" dirty="0"/>
          </a:p>
        </p:txBody>
      </p:sp>
      <p:sp>
        <p:nvSpPr>
          <p:cNvPr id="4" name="3 CuadroTexto"/>
          <p:cNvSpPr txBox="1"/>
          <p:nvPr/>
        </p:nvSpPr>
        <p:spPr>
          <a:xfrm>
            <a:off x="459159" y="879376"/>
            <a:ext cx="8228183" cy="5509200"/>
          </a:xfrm>
          <a:prstGeom prst="rect">
            <a:avLst/>
          </a:prstGeom>
          <a:noFill/>
        </p:spPr>
        <p:txBody>
          <a:bodyPr wrap="square" rtlCol="0">
            <a:spAutoFit/>
          </a:bodyPr>
          <a:lstStyle/>
          <a:p>
            <a:r>
              <a:rPr lang="es-ES" b="1" dirty="0" smtClean="0">
                <a:latin typeface="Arial" pitchFamily="34" charset="0"/>
                <a:cs typeface="Arial" pitchFamily="34" charset="0"/>
              </a:rPr>
              <a:t>D) COMO PRESENTAR LA SOLICITUD</a:t>
            </a:r>
          </a:p>
          <a:p>
            <a:endParaRPr lang="es-ES" dirty="0" smtClean="0"/>
          </a:p>
          <a:p>
            <a:r>
              <a:rPr lang="es-ES" sz="1600" dirty="0" smtClean="0">
                <a:latin typeface="Arial" panose="020B0604020202020204" pitchFamily="34" charset="0"/>
                <a:cs typeface="Arial" panose="020B0604020202020204" pitchFamily="34" charset="0"/>
                <a:hlinkClick r:id="rId2"/>
              </a:rPr>
              <a:t>https://sica2.cica.es/</a:t>
            </a:r>
            <a:endParaRPr lang="es-ES" sz="1600" dirty="0" smtClean="0">
              <a:latin typeface="Arial" panose="020B0604020202020204" pitchFamily="34" charset="0"/>
              <a:cs typeface="Arial" panose="020B0604020202020204" pitchFamily="34" charset="0"/>
            </a:endParaRPr>
          </a:p>
          <a:p>
            <a:endParaRPr lang="es-ES" sz="1600" dirty="0">
              <a:latin typeface="Arial" panose="020B0604020202020204" pitchFamily="34" charset="0"/>
              <a:cs typeface="Arial" panose="020B0604020202020204" pitchFamily="34" charset="0"/>
            </a:endParaRPr>
          </a:p>
          <a:p>
            <a:pPr algn="just"/>
            <a:r>
              <a:rPr lang="es-ES" sz="1600" dirty="0" smtClean="0">
                <a:latin typeface="Arial" pitchFamily="34" charset="0"/>
                <a:cs typeface="Arial" pitchFamily="34" charset="0"/>
              </a:rPr>
              <a:t>Como requisito previo el IP deberá estar dado de alta en SICA. </a:t>
            </a:r>
            <a:endParaRPr lang="es-ES" sz="1600" dirty="0">
              <a:latin typeface="Arial" pitchFamily="34" charset="0"/>
              <a:cs typeface="Arial" pitchFamily="34" charset="0"/>
            </a:endParaRPr>
          </a:p>
          <a:p>
            <a:pPr algn="just"/>
            <a:endParaRPr lang="es-ES" sz="1600" dirty="0" smtClean="0">
              <a:latin typeface="Arial" pitchFamily="34" charset="0"/>
              <a:cs typeface="Arial" pitchFamily="34" charset="0"/>
            </a:endParaRPr>
          </a:p>
          <a:p>
            <a:pPr algn="just"/>
            <a:r>
              <a:rPr lang="es-ES" b="1" dirty="0" smtClean="0">
                <a:solidFill>
                  <a:srgbClr val="FF0000"/>
                </a:solidFill>
                <a:latin typeface="Arial" pitchFamily="34" charset="0"/>
                <a:cs typeface="Arial" pitchFamily="34" charset="0"/>
              </a:rPr>
              <a:t>No será necesario certificado digital para acceder al formulario de solicitud </a:t>
            </a:r>
            <a:r>
              <a:rPr lang="es-ES" b="1" u="sng" dirty="0" smtClean="0">
                <a:solidFill>
                  <a:srgbClr val="FF0000"/>
                </a:solidFill>
                <a:latin typeface="Arial" pitchFamily="34" charset="0"/>
                <a:cs typeface="Arial" pitchFamily="34" charset="0"/>
              </a:rPr>
              <a:t>ni deberá ser firmada electrónicamente por el IP</a:t>
            </a:r>
          </a:p>
          <a:p>
            <a:pPr algn="just"/>
            <a:endParaRPr lang="es-ES" dirty="0">
              <a:latin typeface="Arial" pitchFamily="34" charset="0"/>
              <a:cs typeface="Arial" pitchFamily="34" charset="0"/>
            </a:endParaRPr>
          </a:p>
          <a:p>
            <a:pPr algn="just"/>
            <a:r>
              <a:rPr lang="es-ES" b="1" dirty="0" smtClean="0">
                <a:latin typeface="Arial" pitchFamily="34" charset="0"/>
                <a:cs typeface="Arial" pitchFamily="34" charset="0"/>
              </a:rPr>
              <a:t>E) COMO CUMPLIMENTAR EL FORMULARIO Y DOCUMENTOS A APORTAR</a:t>
            </a:r>
          </a:p>
          <a:p>
            <a:pPr algn="just"/>
            <a:endParaRPr lang="es-ES" dirty="0" smtClean="0">
              <a:latin typeface="Arial" pitchFamily="34" charset="0"/>
              <a:cs typeface="Arial" pitchFamily="34" charset="0"/>
            </a:endParaRPr>
          </a:p>
          <a:p>
            <a:pPr algn="just"/>
            <a:r>
              <a:rPr lang="es-ES" sz="1600" dirty="0" smtClean="0">
                <a:latin typeface="Arial" pitchFamily="34" charset="0"/>
                <a:cs typeface="Arial" pitchFamily="34" charset="0"/>
              </a:rPr>
              <a:t>Al formulario se deben incorporar los siguientes ficheros de un </a:t>
            </a:r>
            <a:r>
              <a:rPr lang="es-ES" sz="1600" b="1" dirty="0" smtClean="0">
                <a:latin typeface="Arial" pitchFamily="34" charset="0"/>
                <a:cs typeface="Arial" pitchFamily="34" charset="0"/>
              </a:rPr>
              <a:t>tamaño máximo de 10 Mb cada uno:</a:t>
            </a:r>
          </a:p>
          <a:p>
            <a:pPr algn="just"/>
            <a:endParaRPr lang="es-ES" sz="1600" dirty="0">
              <a:latin typeface="Arial" pitchFamily="34" charset="0"/>
              <a:cs typeface="Arial" pitchFamily="34" charset="0"/>
            </a:endParaRPr>
          </a:p>
          <a:p>
            <a:pPr marL="285750" indent="-285750" algn="just">
              <a:buFont typeface="Arial" pitchFamily="34" charset="0"/>
              <a:buChar char="•"/>
            </a:pPr>
            <a:r>
              <a:rPr lang="es-ES" sz="1600" dirty="0" smtClean="0">
                <a:latin typeface="Arial" pitchFamily="34" charset="0"/>
                <a:cs typeface="Arial" pitchFamily="34" charset="0"/>
              </a:rPr>
              <a:t>Memoria científico-técnica</a:t>
            </a:r>
          </a:p>
          <a:p>
            <a:pPr marL="285750" indent="-285750" algn="just">
              <a:buFont typeface="Arial" pitchFamily="34" charset="0"/>
              <a:buChar char="•"/>
            </a:pPr>
            <a:r>
              <a:rPr lang="es-ES" sz="1600" dirty="0" smtClean="0">
                <a:latin typeface="Arial" pitchFamily="34" charset="0"/>
                <a:cs typeface="Arial" pitchFamily="34" charset="0"/>
              </a:rPr>
              <a:t>CVA del IP y miembros del equipo de investigación (en ficheros independientes)</a:t>
            </a:r>
          </a:p>
          <a:p>
            <a:pPr marL="285750" indent="-285750" algn="just">
              <a:buFont typeface="Arial" pitchFamily="34" charset="0"/>
              <a:buChar char="•"/>
            </a:pPr>
            <a:r>
              <a:rPr lang="es-ES" sz="1600" dirty="0" smtClean="0">
                <a:latin typeface="Arial" pitchFamily="34" charset="0"/>
                <a:cs typeface="Arial" pitchFamily="34" charset="0"/>
              </a:rPr>
              <a:t>Breve memoria de la posible proyección internacional (punto 12 de la memoria)</a:t>
            </a:r>
            <a:endParaRPr lang="es-ES" sz="1600" dirty="0">
              <a:latin typeface="Arial" pitchFamily="34" charset="0"/>
              <a:cs typeface="Arial" pitchFamily="34" charset="0"/>
            </a:endParaRPr>
          </a:p>
          <a:p>
            <a:pPr algn="just"/>
            <a:endParaRPr lang="es-ES" sz="1600" dirty="0" smtClean="0">
              <a:latin typeface="Arial" pitchFamily="34" charset="0"/>
              <a:cs typeface="Arial" pitchFamily="34" charset="0"/>
            </a:endParaRPr>
          </a:p>
          <a:p>
            <a:pPr algn="just"/>
            <a:r>
              <a:rPr lang="es-ES" sz="1600" b="1" dirty="0" smtClean="0">
                <a:solidFill>
                  <a:srgbClr val="FF0000"/>
                </a:solidFill>
                <a:latin typeface="Arial" pitchFamily="34" charset="0"/>
                <a:cs typeface="Arial" pitchFamily="34" charset="0"/>
              </a:rPr>
              <a:t>El IP sólo rellenará los apartados. 4, 5, 6 y 7 del formulario. Se finaliza en la opción «ENVIAR A REPRESENTANTE LEGAL»</a:t>
            </a:r>
          </a:p>
        </p:txBody>
      </p:sp>
    </p:spTree>
    <p:extLst>
      <p:ext uri="{BB962C8B-B14F-4D97-AF65-F5344CB8AC3E}">
        <p14:creationId xmlns:p14="http://schemas.microsoft.com/office/powerpoint/2010/main" val="38650141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s-ES" b="1" dirty="0" smtClean="0">
                <a:solidFill>
                  <a:srgbClr val="0070C0"/>
                </a:solidFill>
                <a:latin typeface="Arial" pitchFamily="34" charset="0"/>
                <a:cs typeface="Arial" pitchFamily="34" charset="0"/>
              </a:rPr>
              <a:t>CONVOCATORIA. INFORMACION. PRESENTACION DE SOLICITUDES</a:t>
            </a:r>
            <a:endParaRPr lang="es-ES" dirty="0"/>
          </a:p>
        </p:txBody>
      </p:sp>
      <p:sp>
        <p:nvSpPr>
          <p:cNvPr id="4" name="3 CuadroTexto"/>
          <p:cNvSpPr txBox="1"/>
          <p:nvPr/>
        </p:nvSpPr>
        <p:spPr>
          <a:xfrm>
            <a:off x="428193" y="826638"/>
            <a:ext cx="8508977" cy="6740307"/>
          </a:xfrm>
          <a:prstGeom prst="rect">
            <a:avLst/>
          </a:prstGeom>
          <a:noFill/>
        </p:spPr>
        <p:txBody>
          <a:bodyPr wrap="square" rtlCol="0">
            <a:spAutoFit/>
          </a:bodyPr>
          <a:lstStyle/>
          <a:p>
            <a:pPr algn="just"/>
            <a:r>
              <a:rPr lang="es-ES" b="1" dirty="0" smtClean="0">
                <a:latin typeface="Arial" pitchFamily="34" charset="0"/>
                <a:cs typeface="Arial" pitchFamily="34" charset="0"/>
              </a:rPr>
              <a:t>F) CONTENIDO MÍNIMO DE LA MEMORIA. </a:t>
            </a:r>
          </a:p>
          <a:p>
            <a:pPr algn="just"/>
            <a:r>
              <a:rPr lang="es-ES" b="1" dirty="0" smtClean="0">
                <a:solidFill>
                  <a:srgbClr val="FF0000"/>
                </a:solidFill>
                <a:latin typeface="Arial" pitchFamily="34" charset="0"/>
                <a:cs typeface="Arial" pitchFamily="34" charset="0"/>
              </a:rPr>
              <a:t>IMPORTANTE: NO ES MODIFICABLE NI SUBSANABLE</a:t>
            </a:r>
          </a:p>
          <a:p>
            <a:pPr algn="just"/>
            <a:endParaRPr lang="es-ES" b="1" dirty="0" smtClean="0">
              <a:solidFill>
                <a:schemeClr val="accent6">
                  <a:lumMod val="75000"/>
                </a:schemeClr>
              </a:solidFill>
              <a:latin typeface="Arial" pitchFamily="34" charset="0"/>
              <a:cs typeface="Arial" pitchFamily="34" charset="0"/>
            </a:endParaRPr>
          </a:p>
          <a:p>
            <a:pPr marL="342900" indent="-342900" algn="just">
              <a:buFont typeface="+mj-lt"/>
              <a:buAutoNum type="arabicPeriod"/>
            </a:pPr>
            <a:r>
              <a:rPr lang="es-ES" sz="1400" dirty="0" smtClean="0">
                <a:latin typeface="Arial" pitchFamily="34" charset="0"/>
                <a:cs typeface="Arial" pitchFamily="34" charset="0"/>
              </a:rPr>
              <a:t>Resumen de la propuesta.</a:t>
            </a:r>
          </a:p>
          <a:p>
            <a:pPr marL="342900" indent="-342900" algn="just">
              <a:buFont typeface="+mj-lt"/>
              <a:buAutoNum type="arabicPeriod"/>
            </a:pPr>
            <a:r>
              <a:rPr lang="es-ES" sz="1400" dirty="0" smtClean="0">
                <a:latin typeface="Arial" pitchFamily="34" charset="0"/>
                <a:cs typeface="Arial" pitchFamily="34" charset="0"/>
              </a:rPr>
              <a:t>Antecedentes del proyecto.</a:t>
            </a:r>
          </a:p>
          <a:p>
            <a:pPr marL="342900" indent="-342900" algn="just">
              <a:buFont typeface="+mj-lt"/>
              <a:buAutoNum type="arabicPeriod"/>
            </a:pPr>
            <a:r>
              <a:rPr lang="es-ES" sz="1400" dirty="0" smtClean="0">
                <a:latin typeface="Arial" pitchFamily="34" charset="0"/>
                <a:cs typeface="Arial" pitchFamily="34" charset="0"/>
              </a:rPr>
              <a:t>Objetivos del proyecto.</a:t>
            </a:r>
          </a:p>
          <a:p>
            <a:pPr marL="342900" indent="-342900" algn="just">
              <a:buFont typeface="+mj-lt"/>
              <a:buAutoNum type="arabicPeriod"/>
            </a:pPr>
            <a:r>
              <a:rPr lang="es-ES" sz="1400" dirty="0" smtClean="0">
                <a:latin typeface="Arial" pitchFamily="34" charset="0"/>
                <a:cs typeface="Arial" pitchFamily="34" charset="0"/>
              </a:rPr>
              <a:t>Metodología y plan de trabajo. Tareas a realizar por los componentes del equipo de investigación. Cronograma.</a:t>
            </a:r>
          </a:p>
          <a:p>
            <a:pPr marL="342900" indent="-342900" algn="just">
              <a:buFont typeface="+mj-lt"/>
              <a:buAutoNum type="arabicPeriod"/>
            </a:pPr>
            <a:r>
              <a:rPr lang="es-ES" sz="1400" dirty="0" smtClean="0">
                <a:latin typeface="Arial" pitchFamily="34" charset="0"/>
                <a:cs typeface="Arial" pitchFamily="34" charset="0"/>
              </a:rPr>
              <a:t>Descripción, en su caso, del carácter multidisciplinar y transversal del proyecto. </a:t>
            </a:r>
            <a:r>
              <a:rPr lang="es-ES" sz="1400" dirty="0" err="1" smtClean="0">
                <a:latin typeface="Arial" pitchFamily="34" charset="0"/>
                <a:cs typeface="Arial" pitchFamily="34" charset="0"/>
              </a:rPr>
              <a:t>Patentabilidad</a:t>
            </a:r>
            <a:r>
              <a:rPr lang="es-ES" sz="1400" dirty="0" smtClean="0">
                <a:latin typeface="Arial" pitchFamily="34" charset="0"/>
                <a:cs typeface="Arial" pitchFamily="34" charset="0"/>
              </a:rPr>
              <a:t>.</a:t>
            </a:r>
          </a:p>
          <a:p>
            <a:pPr marL="342900" indent="-342900" algn="just">
              <a:buFont typeface="+mj-lt"/>
              <a:buAutoNum type="arabicPeriod"/>
            </a:pPr>
            <a:r>
              <a:rPr lang="es-ES" sz="1400" dirty="0" smtClean="0">
                <a:latin typeface="Arial" pitchFamily="34" charset="0"/>
                <a:cs typeface="Arial" pitchFamily="34" charset="0"/>
              </a:rPr>
              <a:t>Oportunidad del problema planteado para la economía andaluza, grado de innovación de la propuesta y justificación del potencial impacto científico y/o tecnológico del proyecto.</a:t>
            </a:r>
          </a:p>
          <a:p>
            <a:pPr marL="342900" indent="-342900" algn="just">
              <a:buFont typeface="+mj-lt"/>
              <a:buAutoNum type="arabicPeriod"/>
            </a:pPr>
            <a:r>
              <a:rPr lang="es-ES" sz="1400" dirty="0" smtClean="0">
                <a:latin typeface="Arial" pitchFamily="34" charset="0"/>
                <a:cs typeface="Arial" pitchFamily="34" charset="0"/>
              </a:rPr>
              <a:t>Resultados esperados. Plan de difusión y explotación, en su caso.</a:t>
            </a:r>
          </a:p>
          <a:p>
            <a:pPr marL="342900" indent="-342900" algn="just">
              <a:buFont typeface="+mj-lt"/>
              <a:buAutoNum type="arabicPeriod"/>
            </a:pPr>
            <a:r>
              <a:rPr lang="es-ES" sz="1400" dirty="0" smtClean="0">
                <a:latin typeface="Arial" pitchFamily="34" charset="0"/>
                <a:cs typeface="Arial" pitchFamily="34" charset="0"/>
              </a:rPr>
              <a:t>Perfil profesional o formativo del personal solicitado para contratar con cargo al proyecto en cualquier modalidad (doctor, investigador </a:t>
            </a:r>
            <a:r>
              <a:rPr lang="es-ES" sz="1400" dirty="0" err="1" smtClean="0">
                <a:latin typeface="Arial" pitchFamily="34" charset="0"/>
                <a:cs typeface="Arial" pitchFamily="34" charset="0"/>
              </a:rPr>
              <a:t>predoctoral</a:t>
            </a:r>
            <a:r>
              <a:rPr lang="es-ES" sz="1400" dirty="0" smtClean="0">
                <a:latin typeface="Arial" pitchFamily="34" charset="0"/>
                <a:cs typeface="Arial" pitchFamily="34" charset="0"/>
              </a:rPr>
              <a:t> o técnicos de apoyo), con indicación de las tareas a realizar en el proyecto y priorización del mismo.</a:t>
            </a:r>
          </a:p>
          <a:p>
            <a:pPr marL="342900" indent="-342900" algn="just">
              <a:buFont typeface="+mj-lt"/>
              <a:buAutoNum type="arabicPeriod"/>
            </a:pPr>
            <a:r>
              <a:rPr lang="es-ES" sz="1400" dirty="0" smtClean="0">
                <a:latin typeface="Arial" pitchFamily="34" charset="0"/>
                <a:cs typeface="Arial" pitchFamily="34" charset="0"/>
              </a:rPr>
              <a:t>En el caso de que se prevea la subcontratación con terceros deberá indicarse importe a subcontratar, perfil de las empresas y tareas de investigación a realizar por las mismas. </a:t>
            </a:r>
          </a:p>
          <a:p>
            <a:pPr marL="342900" indent="-342900" algn="just">
              <a:buFont typeface="+mj-lt"/>
              <a:buAutoNum type="arabicPeriod"/>
            </a:pPr>
            <a:r>
              <a:rPr lang="es-ES" sz="1400" dirty="0" smtClean="0">
                <a:latin typeface="Arial" pitchFamily="34" charset="0"/>
                <a:cs typeface="Arial" pitchFamily="34" charset="0"/>
              </a:rPr>
              <a:t>Presupuesto </a:t>
            </a:r>
            <a:r>
              <a:rPr lang="es-ES" sz="1400" b="1" dirty="0" smtClean="0">
                <a:solidFill>
                  <a:srgbClr val="FF0000"/>
                </a:solidFill>
                <a:latin typeface="Arial" pitchFamily="34" charset="0"/>
                <a:cs typeface="Arial" pitchFamily="34" charset="0"/>
              </a:rPr>
              <a:t>detallado</a:t>
            </a:r>
            <a:r>
              <a:rPr lang="es-ES" sz="1400" dirty="0" smtClean="0">
                <a:latin typeface="Arial" pitchFamily="34" charset="0"/>
                <a:cs typeface="Arial" pitchFamily="34" charset="0"/>
              </a:rPr>
              <a:t> del proyecto y </a:t>
            </a:r>
            <a:r>
              <a:rPr lang="es-ES" sz="1400" b="1" dirty="0" smtClean="0">
                <a:solidFill>
                  <a:srgbClr val="FF0000"/>
                </a:solidFill>
                <a:latin typeface="Arial" pitchFamily="34" charset="0"/>
                <a:cs typeface="Arial" pitchFamily="34" charset="0"/>
              </a:rPr>
              <a:t>justificación del mismo</a:t>
            </a:r>
            <a:r>
              <a:rPr lang="es-ES" sz="1400" dirty="0" smtClean="0">
                <a:solidFill>
                  <a:srgbClr val="FF0000"/>
                </a:solidFill>
                <a:latin typeface="Arial" pitchFamily="34" charset="0"/>
                <a:cs typeface="Arial" pitchFamily="34" charset="0"/>
              </a:rPr>
              <a:t> </a:t>
            </a:r>
            <a:r>
              <a:rPr lang="es-ES" sz="1400" b="1" dirty="0" smtClean="0">
                <a:solidFill>
                  <a:srgbClr val="FF0000"/>
                </a:solidFill>
                <a:latin typeface="Arial" pitchFamily="34" charset="0"/>
                <a:cs typeface="Arial" pitchFamily="34" charset="0"/>
              </a:rPr>
              <a:t>( Los importes de las partidas deberán coincidir con el incluido en el formulario)</a:t>
            </a:r>
          </a:p>
          <a:p>
            <a:pPr marL="342900" indent="-342900" algn="just">
              <a:buFont typeface="+mj-lt"/>
              <a:buAutoNum type="arabicPeriod"/>
            </a:pPr>
            <a:r>
              <a:rPr lang="es-ES" sz="1400" dirty="0" smtClean="0">
                <a:latin typeface="Arial" pitchFamily="34" charset="0"/>
                <a:cs typeface="Arial" pitchFamily="34" charset="0"/>
              </a:rPr>
              <a:t>En el caso de proyectos en colaboración con empresas se deberá incluir en la memoria científico–técnica del proyecto un apartado en el que se establezca la empresa o empresas colaboradoras, el objeto de la colaboración, las condiciones generales de la misma, un presupuesto estimativo y los compromisos adquiridos por cada una de las partes. </a:t>
            </a:r>
          </a:p>
          <a:p>
            <a:pPr marL="342900" indent="-342900" algn="just">
              <a:buFont typeface="+mj-lt"/>
              <a:buAutoNum type="arabicPeriod"/>
            </a:pPr>
            <a:r>
              <a:rPr lang="es-ES" sz="1400" dirty="0" smtClean="0">
                <a:latin typeface="Arial" pitchFamily="34" charset="0"/>
                <a:cs typeface="Arial" pitchFamily="34" charset="0"/>
              </a:rPr>
              <a:t>Memoria específica sobre el impacto internacional del proyecto </a:t>
            </a:r>
            <a:r>
              <a:rPr lang="es-ES" sz="1400" b="1" dirty="0" smtClean="0">
                <a:solidFill>
                  <a:srgbClr val="FF0000"/>
                </a:solidFill>
                <a:latin typeface="Arial" pitchFamily="34" charset="0"/>
                <a:cs typeface="Arial" pitchFamily="34" charset="0"/>
              </a:rPr>
              <a:t>(Este apartado tendrá una valoración específica, se recomienda su inclusión en documento independiente de la memoria).</a:t>
            </a:r>
          </a:p>
          <a:p>
            <a:pPr marL="342900" indent="-342900">
              <a:buFont typeface="+mj-lt"/>
              <a:buAutoNum type="arabicPeriod"/>
            </a:pPr>
            <a:endParaRPr lang="es-ES" sz="1400" b="1" dirty="0" smtClean="0"/>
          </a:p>
          <a:p>
            <a:pPr marL="342900" indent="-342900">
              <a:buFont typeface="+mj-lt"/>
              <a:buAutoNum type="arabicPeriod"/>
            </a:pPr>
            <a:endParaRPr lang="es-ES" sz="1400" dirty="0" smtClean="0"/>
          </a:p>
          <a:p>
            <a:endParaRPr lang="es-ES" sz="1400" dirty="0" smtClean="0"/>
          </a:p>
          <a:p>
            <a:endParaRPr lang="es-ES" sz="1400" dirty="0"/>
          </a:p>
        </p:txBody>
      </p:sp>
    </p:spTree>
    <p:extLst>
      <p:ext uri="{BB962C8B-B14F-4D97-AF65-F5344CB8AC3E}">
        <p14:creationId xmlns:p14="http://schemas.microsoft.com/office/powerpoint/2010/main" val="3107742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ES" b="1" dirty="0" smtClean="0">
                <a:solidFill>
                  <a:schemeClr val="accent6"/>
                </a:solidFill>
                <a:latin typeface="Arial" pitchFamily="34" charset="0"/>
                <a:cs typeface="Arial" pitchFamily="34" charset="0"/>
              </a:rPr>
              <a:t>REQUISITOS DEL PERSONAL INVESTIGADOR</a:t>
            </a:r>
            <a:endParaRPr lang="es-ES" dirty="0"/>
          </a:p>
        </p:txBody>
      </p:sp>
      <p:sp>
        <p:nvSpPr>
          <p:cNvPr id="3" name="2 CuadroTexto"/>
          <p:cNvSpPr txBox="1"/>
          <p:nvPr/>
        </p:nvSpPr>
        <p:spPr>
          <a:xfrm>
            <a:off x="395535" y="1254629"/>
            <a:ext cx="8400121" cy="5078313"/>
          </a:xfrm>
          <a:prstGeom prst="rect">
            <a:avLst/>
          </a:prstGeom>
          <a:noFill/>
        </p:spPr>
        <p:txBody>
          <a:bodyPr wrap="square" rtlCol="0">
            <a:spAutoFit/>
          </a:bodyPr>
          <a:lstStyle/>
          <a:p>
            <a:pPr marL="342900" indent="-342900" algn="just">
              <a:buAutoNum type="alphaUcParenR"/>
            </a:pPr>
            <a:r>
              <a:rPr lang="es-ES" b="1" dirty="0" smtClean="0">
                <a:latin typeface="Arial" pitchFamily="34" charset="0"/>
                <a:cs typeface="Arial" pitchFamily="34" charset="0"/>
              </a:rPr>
              <a:t>QUIEN PUEDE PARTICIPAR</a:t>
            </a:r>
          </a:p>
          <a:p>
            <a:pPr algn="just"/>
            <a:endParaRPr lang="es-ES" dirty="0">
              <a:latin typeface="Arial" pitchFamily="34" charset="0"/>
              <a:cs typeface="Arial" pitchFamily="34" charset="0"/>
            </a:endParaRPr>
          </a:p>
          <a:p>
            <a:pPr algn="just"/>
            <a:r>
              <a:rPr lang="es-ES" dirty="0" smtClean="0">
                <a:latin typeface="Arial" pitchFamily="34" charset="0"/>
                <a:cs typeface="Arial" pitchFamily="34" charset="0"/>
              </a:rPr>
              <a:t>Se establecen dos modalidades:</a:t>
            </a:r>
          </a:p>
          <a:p>
            <a:pPr algn="just"/>
            <a:endParaRPr lang="es-ES" dirty="0">
              <a:latin typeface="Arial" pitchFamily="34" charset="0"/>
              <a:cs typeface="Arial" pitchFamily="34" charset="0"/>
            </a:endParaRPr>
          </a:p>
          <a:p>
            <a:pPr marL="342900" indent="-342900" algn="just">
              <a:buAutoNum type="arabicPeriod"/>
            </a:pPr>
            <a:r>
              <a:rPr lang="es-ES" b="1" u="sng" dirty="0" smtClean="0">
                <a:latin typeface="Arial" pitchFamily="34" charset="0"/>
                <a:cs typeface="Arial" pitchFamily="34" charset="0"/>
              </a:rPr>
              <a:t>Investigador/a principal consolidado:</a:t>
            </a:r>
            <a:r>
              <a:rPr lang="es-ES" dirty="0" smtClean="0">
                <a:latin typeface="Arial" pitchFamily="34" charset="0"/>
                <a:cs typeface="Arial" pitchFamily="34" charset="0"/>
              </a:rPr>
              <a:t> doctores con vinculación laboral o funcionarial en el momento de presentación de la solicitud y durante toda la vida del proyecto (sólo de universidades y entidades andaluzas inscritas en el Registro de Agentes del Sistema Andaluz del Conocimiento)</a:t>
            </a:r>
          </a:p>
          <a:p>
            <a:pPr marL="342900" indent="-342900" algn="just">
              <a:buAutoNum type="arabicPeriod"/>
            </a:pPr>
            <a:endParaRPr lang="es-ES" dirty="0">
              <a:latin typeface="Arial" pitchFamily="34" charset="0"/>
              <a:cs typeface="Arial" pitchFamily="34" charset="0"/>
            </a:endParaRPr>
          </a:p>
          <a:p>
            <a:pPr algn="just"/>
            <a:r>
              <a:rPr lang="es-ES" b="1" u="sng" dirty="0" smtClean="0">
                <a:latin typeface="Arial" pitchFamily="34" charset="0"/>
                <a:cs typeface="Arial" pitchFamily="34" charset="0"/>
              </a:rPr>
              <a:t>Casos especiales</a:t>
            </a:r>
            <a:r>
              <a:rPr lang="es-ES" b="1" dirty="0" smtClean="0">
                <a:latin typeface="Arial" pitchFamily="34" charset="0"/>
                <a:cs typeface="Arial" pitchFamily="34" charset="0"/>
              </a:rPr>
              <a:t>: En el caso de investigadores con contrato temporal, Pueden participar las mismas categorías que pudieron hacerlo en la pasada convocatoria de proyectos FEDER de la UGR que finalizó el pasado 15 de mayo.</a:t>
            </a:r>
          </a:p>
          <a:p>
            <a:pPr algn="just"/>
            <a:r>
              <a:rPr lang="es-ES" b="1" dirty="0" smtClean="0">
                <a:latin typeface="Arial" pitchFamily="34" charset="0"/>
                <a:cs typeface="Arial" pitchFamily="34" charset="0"/>
              </a:rPr>
              <a:t>Se exceptúan los contratados Marie Curie y </a:t>
            </a:r>
            <a:r>
              <a:rPr lang="es-ES" b="1" dirty="0" err="1" smtClean="0">
                <a:latin typeface="Arial" pitchFamily="34" charset="0"/>
                <a:cs typeface="Arial" pitchFamily="34" charset="0"/>
              </a:rPr>
              <a:t>Athenea</a:t>
            </a:r>
            <a:r>
              <a:rPr lang="es-ES" b="1" dirty="0" smtClean="0">
                <a:latin typeface="Arial" pitchFamily="34" charset="0"/>
                <a:cs typeface="Arial" pitchFamily="34" charset="0"/>
              </a:rPr>
              <a:t>, que por las características de su convocatoria no pueden pedir proyecto ni participar en los equipos de investigación, </a:t>
            </a:r>
            <a:r>
              <a:rPr lang="es-ES" b="1" u="sng" dirty="0" smtClean="0">
                <a:latin typeface="Arial" pitchFamily="34" charset="0"/>
                <a:cs typeface="Arial" pitchFamily="34" charset="0"/>
              </a:rPr>
              <a:t>sólo</a:t>
            </a:r>
            <a:r>
              <a:rPr lang="es-ES" b="1" dirty="0" smtClean="0">
                <a:latin typeface="Arial" pitchFamily="34" charset="0"/>
                <a:cs typeface="Arial" pitchFamily="34" charset="0"/>
              </a:rPr>
              <a:t> pueden incluirse en el plan de trabajo</a:t>
            </a:r>
          </a:p>
          <a:p>
            <a:endParaRPr lang="es-ES" dirty="0" smtClean="0">
              <a:solidFill>
                <a:srgbClr val="FF0000"/>
              </a:solidFill>
              <a:latin typeface="Arial" pitchFamily="34" charset="0"/>
              <a:cs typeface="Arial" pitchFamily="34" charset="0"/>
            </a:endParaRPr>
          </a:p>
          <a:p>
            <a:r>
              <a:rPr lang="es-ES" dirty="0" smtClean="0">
                <a:solidFill>
                  <a:srgbClr val="FF0000"/>
                </a:solidFill>
                <a:latin typeface="Arial" pitchFamily="34" charset="0"/>
                <a:cs typeface="Arial" pitchFamily="34" charset="0"/>
              </a:rPr>
              <a:t>EN EL FORMULARIO AUN NO APARECE LA OPCION DEL  CO-IP</a:t>
            </a:r>
            <a:endParaRPr lang="es-ES" dirty="0"/>
          </a:p>
        </p:txBody>
      </p:sp>
    </p:spTree>
    <p:extLst>
      <p:ext uri="{BB962C8B-B14F-4D97-AF65-F5344CB8AC3E}">
        <p14:creationId xmlns:p14="http://schemas.microsoft.com/office/powerpoint/2010/main" val="1444676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36933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ES" b="1" dirty="0" smtClean="0">
                <a:solidFill>
                  <a:schemeClr val="accent6"/>
                </a:solidFill>
                <a:latin typeface="Arial" pitchFamily="34" charset="0"/>
                <a:cs typeface="Arial" pitchFamily="34" charset="0"/>
              </a:rPr>
              <a:t>REQUISITOS  DEL PERSONAL INVESTIGADOR</a:t>
            </a:r>
            <a:endParaRPr lang="es-ES" dirty="0"/>
          </a:p>
        </p:txBody>
      </p:sp>
      <p:sp>
        <p:nvSpPr>
          <p:cNvPr id="4" name="3 CuadroTexto"/>
          <p:cNvSpPr txBox="1"/>
          <p:nvPr/>
        </p:nvSpPr>
        <p:spPr>
          <a:xfrm>
            <a:off x="323528" y="671691"/>
            <a:ext cx="8221402" cy="6186309"/>
          </a:xfrm>
          <a:prstGeom prst="rect">
            <a:avLst/>
          </a:prstGeom>
          <a:noFill/>
        </p:spPr>
        <p:txBody>
          <a:bodyPr wrap="square" rtlCol="0">
            <a:spAutoFit/>
          </a:bodyPr>
          <a:lstStyle/>
          <a:p>
            <a:pPr marL="342900" indent="-342900" algn="just">
              <a:buFont typeface="+mj-lt"/>
              <a:buAutoNum type="arabicPeriod" startAt="2"/>
            </a:pPr>
            <a:r>
              <a:rPr lang="es-ES" b="1" u="sng" dirty="0" smtClean="0">
                <a:latin typeface="Arial" pitchFamily="34" charset="0"/>
                <a:cs typeface="Arial" pitchFamily="34" charset="0"/>
              </a:rPr>
              <a:t>Investigador/a principal joven o emergente</a:t>
            </a:r>
            <a:r>
              <a:rPr lang="es-ES" b="1" dirty="0" smtClean="0">
                <a:latin typeface="Arial" pitchFamily="34" charset="0"/>
                <a:cs typeface="Arial" pitchFamily="34" charset="0"/>
              </a:rPr>
              <a:t>:</a:t>
            </a:r>
            <a:r>
              <a:rPr lang="es-ES" dirty="0" smtClean="0">
                <a:latin typeface="Arial" pitchFamily="34" charset="0"/>
                <a:cs typeface="Arial" pitchFamily="34" charset="0"/>
              </a:rPr>
              <a:t> Deberá poseer el título de doctor y no tener vinculación actual  con la UGR o con vinculación inferior a un año. </a:t>
            </a:r>
          </a:p>
          <a:p>
            <a:pPr algn="just"/>
            <a:r>
              <a:rPr lang="es-ES" dirty="0">
                <a:latin typeface="Arial" pitchFamily="34" charset="0"/>
                <a:cs typeface="Arial" pitchFamily="34" charset="0"/>
              </a:rPr>
              <a:t>	</a:t>
            </a:r>
            <a:r>
              <a:rPr lang="es-ES" dirty="0" smtClean="0">
                <a:latin typeface="Arial" pitchFamily="34" charset="0"/>
                <a:cs typeface="Arial" pitchFamily="34" charset="0"/>
              </a:rPr>
              <a:t>La fecha de obtención del título de doctor será como máximo el 19 de octubre de 2008 (este plazo puede ampliarse en los casos previstos en la convocatoria.</a:t>
            </a:r>
          </a:p>
          <a:p>
            <a:pPr algn="just"/>
            <a:endParaRPr lang="es-ES" dirty="0">
              <a:latin typeface="Arial" pitchFamily="34" charset="0"/>
              <a:cs typeface="Arial" pitchFamily="34" charset="0"/>
            </a:endParaRPr>
          </a:p>
          <a:p>
            <a:pPr algn="just"/>
            <a:r>
              <a:rPr lang="es-ES" dirty="0" smtClean="0">
                <a:latin typeface="Arial" pitchFamily="34" charset="0"/>
                <a:cs typeface="Arial" pitchFamily="34" charset="0"/>
              </a:rPr>
              <a:t>Deberán incluir un tutor en la solicitud, que debe cumplir los mismos requisitos que el personal investigador consolidado.</a:t>
            </a:r>
          </a:p>
          <a:p>
            <a:pPr algn="just"/>
            <a:endParaRPr lang="es-ES" dirty="0">
              <a:latin typeface="Arial" pitchFamily="34" charset="0"/>
              <a:cs typeface="Arial" pitchFamily="34" charset="0"/>
            </a:endParaRPr>
          </a:p>
          <a:p>
            <a:pPr algn="just"/>
            <a:r>
              <a:rPr lang="es-ES" dirty="0" smtClean="0">
                <a:latin typeface="Arial" pitchFamily="34" charset="0"/>
                <a:cs typeface="Arial" pitchFamily="34" charset="0"/>
              </a:rPr>
              <a:t>Debe solicitar dentro de los gastos de personal la financiación correspondiente al contrato de joven IP (42.000€ anuales)</a:t>
            </a:r>
          </a:p>
          <a:p>
            <a:pPr algn="just"/>
            <a:endParaRPr lang="es-ES" dirty="0">
              <a:latin typeface="Arial" pitchFamily="34" charset="0"/>
              <a:cs typeface="Arial" pitchFamily="34" charset="0"/>
            </a:endParaRPr>
          </a:p>
          <a:p>
            <a:pPr algn="just"/>
            <a:r>
              <a:rPr lang="es-ES" b="1" dirty="0" smtClean="0">
                <a:latin typeface="Arial" pitchFamily="34" charset="0"/>
                <a:cs typeface="Arial" pitchFamily="34" charset="0"/>
              </a:rPr>
              <a:t>B) EN CUANTAS SOLICITUDES SE PUEDE PARTICIPAR</a:t>
            </a:r>
          </a:p>
          <a:p>
            <a:pPr algn="just"/>
            <a:endParaRPr lang="es-ES" b="1" dirty="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En 1 solicitud como IP y en otra como miembro o en 2 como miembro. Además de lo anterior, se puede participar como IP o miembro en proyectos H2020 sin limitación</a:t>
            </a:r>
          </a:p>
          <a:p>
            <a:pPr marL="285750" indent="-285750" algn="just">
              <a:buFont typeface="Arial" pitchFamily="34" charset="0"/>
              <a:buChar char="•"/>
            </a:pPr>
            <a:r>
              <a:rPr lang="es-ES" dirty="0" smtClean="0">
                <a:latin typeface="Arial" pitchFamily="34" charset="0"/>
                <a:cs typeface="Arial" pitchFamily="34" charset="0"/>
              </a:rPr>
              <a:t>Como tutor de IP joven/emergente: 2 solicitudes, más las posibles participaciones como IP o miembro de equipo de investigación</a:t>
            </a:r>
          </a:p>
          <a:p>
            <a:pPr marL="285750" indent="-285750" algn="just">
              <a:buFont typeface="Arial" pitchFamily="34" charset="0"/>
              <a:buChar char="•"/>
            </a:pPr>
            <a:endParaRPr lang="es-ES" dirty="0">
              <a:latin typeface="Arial" pitchFamily="34" charset="0"/>
              <a:cs typeface="Arial" pitchFamily="34" charset="0"/>
            </a:endParaRPr>
          </a:p>
          <a:p>
            <a:pPr algn="just"/>
            <a:endParaRPr lang="es-ES" dirty="0">
              <a:latin typeface="Arial" pitchFamily="34" charset="0"/>
              <a:cs typeface="Arial" pitchFamily="34" charset="0"/>
            </a:endParaRPr>
          </a:p>
        </p:txBody>
      </p:sp>
    </p:spTree>
    <p:extLst>
      <p:ext uri="{BB962C8B-B14F-4D97-AF65-F5344CB8AC3E}">
        <p14:creationId xmlns:p14="http://schemas.microsoft.com/office/powerpoint/2010/main" val="1593560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646331"/>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s-ES" b="1" dirty="0" smtClean="0">
                <a:solidFill>
                  <a:schemeClr val="accent6"/>
                </a:solidFill>
                <a:latin typeface="Arial" pitchFamily="34" charset="0"/>
                <a:cs typeface="Arial" pitchFamily="34" charset="0"/>
              </a:rPr>
              <a:t>REQUISITOS DE LAS ENTIDADES SOLICITANTES Y DEL PERSONAL INVESTIGADOR PARA PARTICIPAR EN LA CONVOCATORIA</a:t>
            </a:r>
            <a:endParaRPr lang="es-ES" dirty="0"/>
          </a:p>
        </p:txBody>
      </p:sp>
      <p:sp>
        <p:nvSpPr>
          <p:cNvPr id="3" name="2 CuadroTexto"/>
          <p:cNvSpPr txBox="1"/>
          <p:nvPr/>
        </p:nvSpPr>
        <p:spPr>
          <a:xfrm>
            <a:off x="519827" y="1268760"/>
            <a:ext cx="8254059" cy="5355312"/>
          </a:xfrm>
          <a:prstGeom prst="rect">
            <a:avLst/>
          </a:prstGeom>
          <a:noFill/>
        </p:spPr>
        <p:txBody>
          <a:bodyPr wrap="square" rtlCol="0">
            <a:spAutoFit/>
          </a:bodyPr>
          <a:lstStyle/>
          <a:p>
            <a:pPr algn="just"/>
            <a:r>
              <a:rPr lang="es-ES" b="1" dirty="0" smtClean="0">
                <a:latin typeface="Arial" pitchFamily="34" charset="0"/>
                <a:cs typeface="Arial" pitchFamily="34" charset="0"/>
              </a:rPr>
              <a:t>C) REQUISITOS PARA SER MIEMBRO DEL EQUIPO DE INVESTIGACION Y EN CUANTOS PROYECTOS SE PUEDE PARTICIPAR</a:t>
            </a:r>
            <a:endParaRPr lang="es-ES" b="1" dirty="0">
              <a:latin typeface="Arial" pitchFamily="34" charset="0"/>
              <a:cs typeface="Arial" pitchFamily="34" charset="0"/>
            </a:endParaRPr>
          </a:p>
          <a:p>
            <a:pPr algn="just"/>
            <a:endParaRPr lang="es-ES" dirty="0" smtClean="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Doctores o titulados superiores que tengan encomendadas tareas de investigación en el proyecto, con vinculación durante toda la vida del proyecto con su entidad. </a:t>
            </a:r>
            <a:r>
              <a:rPr lang="es-ES" b="1" dirty="0" smtClean="0">
                <a:solidFill>
                  <a:srgbClr val="FF0000"/>
                </a:solidFill>
                <a:latin typeface="Arial" pitchFamily="34" charset="0"/>
                <a:cs typeface="Arial" pitchFamily="34" charset="0"/>
              </a:rPr>
              <a:t>No se admite al personal técnico</a:t>
            </a:r>
            <a:r>
              <a:rPr lang="es-ES" dirty="0" smtClean="0">
                <a:latin typeface="Arial" pitchFamily="34" charset="0"/>
                <a:cs typeface="Arial" pitchFamily="34" charset="0"/>
              </a:rPr>
              <a:t>.</a:t>
            </a:r>
          </a:p>
          <a:p>
            <a:pPr marL="285750" indent="-285750" algn="just">
              <a:buFont typeface="Arial" pitchFamily="34" charset="0"/>
              <a:buChar char="•"/>
            </a:pPr>
            <a:endParaRPr lang="es-ES" dirty="0" smtClean="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Los componentes del equipo de otras entidades deben contar con autorización de la misma.</a:t>
            </a:r>
          </a:p>
          <a:p>
            <a:pPr marL="285750" indent="-285750" algn="just">
              <a:buFont typeface="Arial" pitchFamily="34" charset="0"/>
              <a:buChar char="•"/>
            </a:pPr>
            <a:endParaRPr lang="es-ES" dirty="0" smtClean="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Se podrán incluir investigadores extranjeros que cumplan con los requisitos</a:t>
            </a:r>
          </a:p>
          <a:p>
            <a:pPr marL="285750" indent="-285750" algn="just">
              <a:buFont typeface="Arial" pitchFamily="34" charset="0"/>
              <a:buChar char="•"/>
            </a:pPr>
            <a:endParaRPr lang="es-ES" dirty="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Se debe aportar CVA de todos los miembros del equipo investigador</a:t>
            </a:r>
          </a:p>
          <a:p>
            <a:pPr marL="285750" indent="-285750" algn="just">
              <a:buFont typeface="Arial" pitchFamily="34" charset="0"/>
              <a:buChar char="•"/>
            </a:pPr>
            <a:endParaRPr lang="es-ES" dirty="0">
              <a:latin typeface="Arial" pitchFamily="34" charset="0"/>
              <a:cs typeface="Arial" pitchFamily="34" charset="0"/>
            </a:endParaRPr>
          </a:p>
          <a:p>
            <a:pPr algn="just"/>
            <a:r>
              <a:rPr lang="es-ES" b="1" dirty="0" smtClean="0">
                <a:latin typeface="Arial" pitchFamily="34" charset="0"/>
                <a:cs typeface="Arial" pitchFamily="34" charset="0"/>
              </a:rPr>
              <a:t>D) QUE SE ENTIENDE POR PERSONAL COLABORADOR</a:t>
            </a:r>
          </a:p>
          <a:p>
            <a:pPr algn="just"/>
            <a:endParaRPr lang="es-ES" dirty="0">
              <a:latin typeface="Arial" pitchFamily="34" charset="0"/>
              <a:cs typeface="Arial" pitchFamily="34" charset="0"/>
            </a:endParaRPr>
          </a:p>
          <a:p>
            <a:pPr marL="285750" indent="-285750" algn="just">
              <a:buFont typeface="Arial" pitchFamily="34" charset="0"/>
              <a:buChar char="•"/>
            </a:pPr>
            <a:r>
              <a:rPr lang="es-ES" dirty="0" smtClean="0">
                <a:latin typeface="Arial" pitchFamily="34" charset="0"/>
                <a:cs typeface="Arial" pitchFamily="34" charset="0"/>
              </a:rPr>
              <a:t>Aquel que no cumpla con los requisitos para ser miembro del equipo de investigación o el que participe ocasionalmente.</a:t>
            </a:r>
          </a:p>
          <a:p>
            <a:pPr marL="285750" indent="-285750" algn="just">
              <a:buFont typeface="Arial" pitchFamily="34" charset="0"/>
              <a:buChar char="•"/>
            </a:pPr>
            <a:r>
              <a:rPr lang="es-ES" dirty="0" smtClean="0">
                <a:latin typeface="Arial" pitchFamily="34" charset="0"/>
                <a:cs typeface="Arial" pitchFamily="34" charset="0"/>
              </a:rPr>
              <a:t>No necesitan aportar CVA</a:t>
            </a:r>
            <a:endParaRPr lang="es-ES" dirty="0">
              <a:latin typeface="Arial" pitchFamily="34" charset="0"/>
              <a:cs typeface="Arial" pitchFamily="34" charset="0"/>
            </a:endParaRPr>
          </a:p>
        </p:txBody>
      </p:sp>
    </p:spTree>
    <p:extLst>
      <p:ext uri="{BB962C8B-B14F-4D97-AF65-F5344CB8AC3E}">
        <p14:creationId xmlns:p14="http://schemas.microsoft.com/office/powerpoint/2010/main" val="2830330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9827" y="259698"/>
            <a:ext cx="8221943"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es-ES" b="1" dirty="0">
                <a:solidFill>
                  <a:srgbClr val="00B050"/>
                </a:solidFill>
                <a:latin typeface="Arial" pitchFamily="34" charset="0"/>
                <a:cs typeface="Arial" pitchFamily="34" charset="0"/>
              </a:rPr>
              <a:t>MODALIDADES DE PROYECTOS Y CARACTERISTICAS GENERALES</a:t>
            </a:r>
          </a:p>
        </p:txBody>
      </p:sp>
      <p:sp>
        <p:nvSpPr>
          <p:cNvPr id="3" name="2 CuadroTexto"/>
          <p:cNvSpPr txBox="1"/>
          <p:nvPr/>
        </p:nvSpPr>
        <p:spPr>
          <a:xfrm>
            <a:off x="413657" y="767206"/>
            <a:ext cx="8490857" cy="5016758"/>
          </a:xfrm>
          <a:prstGeom prst="rect">
            <a:avLst/>
          </a:prstGeom>
          <a:noFill/>
        </p:spPr>
        <p:txBody>
          <a:bodyPr wrap="square" rtlCol="0">
            <a:spAutoFit/>
          </a:bodyPr>
          <a:lstStyle/>
          <a:p>
            <a:pPr marL="342900" indent="-342900" algn="just">
              <a:buAutoNum type="alphaUcParenR"/>
            </a:pPr>
            <a:r>
              <a:rPr lang="es-ES" b="1" dirty="0" smtClean="0">
                <a:latin typeface="Arial" pitchFamily="34" charset="0"/>
                <a:cs typeface="Arial" pitchFamily="34" charset="0"/>
              </a:rPr>
              <a:t>MODALIDADES DE PROYECTOS</a:t>
            </a:r>
          </a:p>
          <a:p>
            <a:pPr algn="just"/>
            <a:r>
              <a:rPr lang="es-ES" sz="1600" dirty="0" smtClean="0">
                <a:latin typeface="Arial" pitchFamily="34" charset="0"/>
                <a:cs typeface="Arial" pitchFamily="34" charset="0"/>
              </a:rPr>
              <a:t>Se establecen 4 modalidades de proyectos:</a:t>
            </a:r>
          </a:p>
          <a:p>
            <a:pPr marL="285750" indent="-285750" algn="just">
              <a:buFont typeface="Arial" pitchFamily="34" charset="0"/>
              <a:buChar char="•"/>
            </a:pPr>
            <a:r>
              <a:rPr lang="es-ES" sz="1600" dirty="0" smtClean="0">
                <a:latin typeface="Arial" pitchFamily="34" charset="0"/>
                <a:cs typeface="Arial" pitchFamily="34" charset="0"/>
              </a:rPr>
              <a:t>Proyectos de generación del conocimiento “Frontera”</a:t>
            </a:r>
          </a:p>
          <a:p>
            <a:pPr marL="285750" indent="-285750" algn="just">
              <a:buFont typeface="Arial" pitchFamily="34" charset="0"/>
              <a:buChar char="•"/>
            </a:pPr>
            <a:r>
              <a:rPr lang="es-ES" sz="1600" dirty="0" smtClean="0">
                <a:latin typeface="Arial" pitchFamily="34" charset="0"/>
                <a:cs typeface="Arial" pitchFamily="34" charset="0"/>
              </a:rPr>
              <a:t>Proyectos de investigación orientados a los retos de la sociedad andaluza</a:t>
            </a:r>
          </a:p>
          <a:p>
            <a:pPr marL="285750" indent="-285750" algn="just">
              <a:buFont typeface="Arial" pitchFamily="34" charset="0"/>
              <a:buChar char="•"/>
            </a:pPr>
            <a:r>
              <a:rPr lang="es-ES" sz="1600" dirty="0" smtClean="0">
                <a:latin typeface="Arial" pitchFamily="34" charset="0"/>
                <a:cs typeface="Arial" pitchFamily="34" charset="0"/>
              </a:rPr>
              <a:t>Proyectos de investigación en colaboración con el tejido productivo</a:t>
            </a:r>
          </a:p>
          <a:p>
            <a:pPr marL="285750" indent="-285750" algn="just">
              <a:buFont typeface="Arial" pitchFamily="34" charset="0"/>
              <a:buChar char="•"/>
            </a:pPr>
            <a:r>
              <a:rPr lang="es-ES" sz="1600" dirty="0" smtClean="0">
                <a:latin typeface="Arial" pitchFamily="34" charset="0"/>
                <a:cs typeface="Arial" pitchFamily="34" charset="0"/>
              </a:rPr>
              <a:t>Programa de fomento de la participación en el Programa Horizonte 2020</a:t>
            </a:r>
          </a:p>
          <a:p>
            <a:pPr algn="just"/>
            <a:endParaRPr lang="es-ES" dirty="0" smtClean="0">
              <a:latin typeface="Arial" pitchFamily="34" charset="0"/>
              <a:cs typeface="Arial" pitchFamily="34" charset="0"/>
            </a:endParaRPr>
          </a:p>
          <a:p>
            <a:pPr algn="just"/>
            <a:r>
              <a:rPr lang="es-ES" b="1" dirty="0" smtClean="0">
                <a:latin typeface="Arial" pitchFamily="34" charset="0"/>
                <a:cs typeface="Arial" pitchFamily="34" charset="0"/>
              </a:rPr>
              <a:t>IMPORTANTE: A esta fecha desconocemos los importes asignados a cada modalidad</a:t>
            </a:r>
            <a:r>
              <a:rPr lang="es-ES" dirty="0" smtClean="0">
                <a:latin typeface="Arial" pitchFamily="34" charset="0"/>
                <a:cs typeface="Arial" pitchFamily="34" charset="0"/>
              </a:rPr>
              <a:t>.</a:t>
            </a:r>
            <a:endParaRPr lang="es-ES" dirty="0">
              <a:latin typeface="Arial" pitchFamily="34" charset="0"/>
              <a:cs typeface="Arial" pitchFamily="34" charset="0"/>
            </a:endParaRPr>
          </a:p>
          <a:p>
            <a:pPr algn="just"/>
            <a:endParaRPr lang="es-ES" sz="1600" dirty="0" smtClean="0">
              <a:solidFill>
                <a:schemeClr val="accent6">
                  <a:lumMod val="75000"/>
                </a:schemeClr>
              </a:solidFill>
              <a:latin typeface="Arial" pitchFamily="34" charset="0"/>
              <a:cs typeface="Arial" pitchFamily="34" charset="0"/>
            </a:endParaRPr>
          </a:p>
          <a:p>
            <a:pPr algn="just"/>
            <a:endParaRPr lang="es-ES" dirty="0">
              <a:solidFill>
                <a:schemeClr val="accent6">
                  <a:lumMod val="75000"/>
                </a:schemeClr>
              </a:solidFill>
              <a:latin typeface="Arial" pitchFamily="34" charset="0"/>
              <a:cs typeface="Arial" pitchFamily="34" charset="0"/>
            </a:endParaRPr>
          </a:p>
          <a:p>
            <a:pPr algn="just"/>
            <a:r>
              <a:rPr lang="es-ES" b="1" dirty="0" smtClean="0">
                <a:latin typeface="Arial" pitchFamily="34" charset="0"/>
                <a:cs typeface="Arial" pitchFamily="34" charset="0"/>
              </a:rPr>
              <a:t>D) DURACION MÁXIMA DE LOS PROYECTOS</a:t>
            </a:r>
          </a:p>
          <a:p>
            <a:pPr algn="just"/>
            <a:endParaRPr lang="es-ES" b="1" dirty="0">
              <a:latin typeface="Arial" pitchFamily="34" charset="0"/>
              <a:cs typeface="Arial" pitchFamily="34" charset="0"/>
            </a:endParaRPr>
          </a:p>
          <a:p>
            <a:pPr algn="just"/>
            <a:r>
              <a:rPr lang="es-ES" sz="1600" dirty="0" smtClean="0">
                <a:latin typeface="Arial" pitchFamily="34" charset="0"/>
                <a:cs typeface="Arial" pitchFamily="34" charset="0"/>
              </a:rPr>
              <a:t>La duración máxima será de 4 años, pudiendo solicitarse proyectos de 1, 2, 3 o 4 años</a:t>
            </a:r>
            <a:r>
              <a:rPr lang="es-ES" sz="1600" dirty="0" smtClean="0">
                <a:solidFill>
                  <a:srgbClr val="00B050"/>
                </a:solidFill>
                <a:latin typeface="Arial" pitchFamily="34" charset="0"/>
                <a:cs typeface="Arial" pitchFamily="34" charset="0"/>
              </a:rPr>
              <a:t>.</a:t>
            </a:r>
          </a:p>
          <a:p>
            <a:pPr algn="just"/>
            <a:endParaRPr lang="es-ES" sz="1600" dirty="0">
              <a:latin typeface="Arial" pitchFamily="34" charset="0"/>
              <a:cs typeface="Arial" pitchFamily="34" charset="0"/>
            </a:endParaRPr>
          </a:p>
          <a:p>
            <a:pPr algn="just"/>
            <a:r>
              <a:rPr lang="es-ES" b="1" dirty="0" smtClean="0">
                <a:latin typeface="Arial" pitchFamily="34" charset="0"/>
                <a:cs typeface="Arial" pitchFamily="34" charset="0"/>
              </a:rPr>
              <a:t>E) IMPLICACIONES BIOETICAS O DE SEGURIDAD</a:t>
            </a:r>
          </a:p>
          <a:p>
            <a:pPr algn="just"/>
            <a:endParaRPr lang="es-ES" sz="1600" dirty="0">
              <a:latin typeface="Arial" pitchFamily="34" charset="0"/>
              <a:cs typeface="Arial" pitchFamily="34" charset="0"/>
            </a:endParaRPr>
          </a:p>
          <a:p>
            <a:pPr algn="just"/>
            <a:r>
              <a:rPr lang="es-ES" sz="1600" dirty="0" smtClean="0">
                <a:latin typeface="Arial" pitchFamily="34" charset="0"/>
                <a:cs typeface="Arial" pitchFamily="34" charset="0"/>
              </a:rPr>
              <a:t>En caso de que el proyecto sea propuesto para ser financiado, se deberá aportar en la fase de aceptación, certificado favorable del correspondiente Comité</a:t>
            </a:r>
            <a:endParaRPr lang="es-ES" sz="1600" dirty="0">
              <a:latin typeface="Arial" pitchFamily="34" charset="0"/>
              <a:cs typeface="Arial" pitchFamily="34" charset="0"/>
            </a:endParaRPr>
          </a:p>
        </p:txBody>
      </p:sp>
    </p:spTree>
    <p:extLst>
      <p:ext uri="{BB962C8B-B14F-4D97-AF65-F5344CB8AC3E}">
        <p14:creationId xmlns:p14="http://schemas.microsoft.com/office/powerpoint/2010/main" val="18440003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1695</Words>
  <Application>Microsoft Office PowerPoint</Application>
  <PresentationFormat>Presentación en pantalla (4:3)</PresentationFormat>
  <Paragraphs>190</Paragraphs>
  <Slides>16</Slides>
  <Notes>2</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Univerisidad de Granada</cp:lastModifiedBy>
  <cp:revision>41</cp:revision>
  <dcterms:created xsi:type="dcterms:W3CDTF">2018-11-03T06:55:58Z</dcterms:created>
  <dcterms:modified xsi:type="dcterms:W3CDTF">2018-11-05T09:06:08Z</dcterms:modified>
</cp:coreProperties>
</file>