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68" r:id="rId9"/>
    <p:sldId id="282" r:id="rId10"/>
    <p:sldId id="283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9" r:id="rId19"/>
    <p:sldId id="277" r:id="rId20"/>
    <p:sldId id="280" r:id="rId21"/>
    <p:sldId id="281" r:id="rId22"/>
    <p:sldId id="266" r:id="rId23"/>
    <p:sldId id="278" r:id="rId24"/>
    <p:sldId id="265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05" autoAdjust="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275AF-411E-4B65-86DB-9AA5281AD093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4BE86-78CA-4DD0-98F2-E9AE3BF5F9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7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4BE86-78CA-4DD0-98F2-E9AE3BF5F9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99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4BE86-78CA-4DD0-98F2-E9AE3BF5F97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61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76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47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4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96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0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38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8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5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14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7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0507-671A-48D5-8D76-F5940D4CC132}" type="datetimeFigureOut">
              <a:rPr lang="es-ES" smtClean="0"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75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is3andalucia.es/documento/estrategia-de-innovacion-de-andalucia-2014-2020-ris3-andalucia/" TargetMode="External"/><Relationship Id="rId2" Type="http://schemas.openxmlformats.org/officeDocument/2006/relationships/hyperlink" Target="https://www.paidi2020.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esusp@ugr.es" TargetMode="External"/><Relationship Id="rId2" Type="http://schemas.openxmlformats.org/officeDocument/2006/relationships/hyperlink" Target="mailto:rbsantaella@ugr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guardia@ugr.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GR-MARCA-01-colo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7403"/>
            <a:ext cx="1903781" cy="190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juntadeandalucia.es/economiainnovacionyciencia/fondoseuropeosenandalucia/imgs/logoJunta11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8058"/>
            <a:ext cx="2501183" cy="124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de logotipos andalucia se mueve con europ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141" y="4653136"/>
            <a:ext cx="2445315" cy="12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Resultado de imagen de logotipos union europea fondo de desarrollo region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3220437" cy="85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67544" y="3032677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Programa </a:t>
            </a:r>
            <a:r>
              <a:rPr lang="es-E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Operativo </a:t>
            </a:r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FEDER </a:t>
            </a:r>
            <a:r>
              <a:rPr lang="es-E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Andalucía </a:t>
            </a:r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2014-2020</a:t>
            </a:r>
            <a:endParaRPr lang="es-E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ES" sz="8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B: Proyectos de investigación orientados a los retos de la sociedad </a:t>
            </a:r>
            <a:r>
              <a:rPr lang="es-ES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andaluza</a:t>
            </a:r>
          </a:p>
          <a:p>
            <a:pPr marL="0" indent="0" algn="ctr">
              <a:buNone/>
            </a:pPr>
            <a:endParaRPr lang="es-ES" sz="59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finalidad la puesta en marcha de proyectos 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competitivos realizados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equipos de investigación orientados específicamente a aportar </a:t>
            </a:r>
            <a:r>
              <a:rPr lang="es-ES" sz="6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soluciones a </a:t>
            </a:r>
            <a:r>
              <a:rPr lang="es-ES" sz="6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retos </a:t>
            </a:r>
            <a:r>
              <a:rPr lang="es-ES" sz="6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 de Andalucía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a la Estrategia de Innovación de Andalucía 2020 (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RIS3 Andalucía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al Plan Andaluz de Investigación, Desarrollo e Innovación (PAIDI 2020), 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conformidad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los siguientes retos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s-ES" sz="64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cambio demográfico y bienestar social.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alimentaria, agricultura, ganadería y silvicultura sostenibles, investigación marina</a:t>
            </a:r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marítima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fluvial y </a:t>
            </a:r>
            <a:r>
              <a:rPr lang="es-ES" sz="6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bioeconomía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Energía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segura, limpia y eficiente.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Transporte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inteligente, ecológico e integrado.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el clima, medioambiente, eficiencia de recursos y materias primas.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Sociedades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inclusivas, innovadoras y reflexivas.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sociedad digital.</a:t>
            </a:r>
          </a:p>
          <a:p>
            <a:pPr marL="0" indent="0" algn="just">
              <a:buNone/>
            </a:pP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6400" b="1" dirty="0">
                <a:latin typeface="Arial" panose="020B0604020202020204" pitchFamily="34" charset="0"/>
                <a:cs typeface="Arial" panose="020B0604020202020204" pitchFamily="34" charset="0"/>
              </a:rPr>
              <a:t>proyectos de esta modalidad deberán estar orientados a contribuir de forma relevante </a:t>
            </a: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 desarrollo </a:t>
            </a:r>
            <a:r>
              <a:rPr lang="es-ES" sz="6400" b="1" dirty="0">
                <a:latin typeface="Arial" panose="020B0604020202020204" pitchFamily="34" charset="0"/>
                <a:cs typeface="Arial" panose="020B0604020202020204" pitchFamily="34" charset="0"/>
              </a:rPr>
              <a:t>de al menos uno de estos </a:t>
            </a: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retos.</a:t>
            </a:r>
          </a:p>
          <a:p>
            <a:pPr marL="0" indent="0" algn="just">
              <a:buNone/>
            </a:pPr>
            <a:endParaRPr lang="es-ES" sz="3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3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https://www.paidi2020.es</a:t>
            </a:r>
            <a:r>
              <a:rPr lang="es-ES" sz="3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s-ES" sz="38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3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http://ris3andalucia.es/documento/estrategia-de-innovacion-de-andalucia-2014-2020-ris3-andalucia</a:t>
            </a:r>
            <a:r>
              <a:rPr lang="es-ES" sz="3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s-ES" sz="38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3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8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7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Pueden ser investigadores principales</a:t>
            </a:r>
          </a:p>
          <a:p>
            <a:pPr marL="0" indent="0" algn="just">
              <a:buNone/>
            </a:pPr>
            <a:r>
              <a:rPr lang="es-ES_tradnl" sz="7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Doctores con vinculación funcionarial o laboral con la UGR </a:t>
            </a:r>
            <a:r>
              <a:rPr lang="es-ES_tradnl" sz="72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las categorías de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contratado doctor, contratado doctor interino, profesor colaborador indefinido con grado de doctor o ayudante doctor, con vinculación durante toda la vida del proyecto.</a:t>
            </a:r>
          </a:p>
          <a:p>
            <a:pPr algn="just">
              <a:buFont typeface="Wingdings" pitchFamily="2" charset="2"/>
              <a:buChar char="Ø"/>
            </a:pP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72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También podrán serlo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Contratados del Programa Ramón y Cajal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Ayudante Doctor con vinculación inferior, pero que cuente con acreditación a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prof.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Contratado doctor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 de jóvenes doctores del Plan Propio de Investigación y Transferencia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IP de Proyectos I+D+I para jóvenes investigadores sin vinculación o vinculación temporal del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Mineco</a:t>
            </a: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Juan de la Cierva-Incorporación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Becas Marie Curie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 UGR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Fellows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Plan Propio de Investigación</a:t>
            </a:r>
            <a:endParaRPr lang="es-ES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7240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Pueden ser </a:t>
            </a:r>
            <a:r>
              <a:rPr lang="es-ES_tradnl" sz="3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s-ES_tradnl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-IP:</a:t>
            </a:r>
          </a:p>
          <a:p>
            <a:pPr marL="0" indent="0" algn="just">
              <a:buNone/>
            </a:pPr>
            <a:endParaRPr lang="es-ES_tradnl" sz="3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investigadores con vinculación funcionarial o contractual indefinida con otras Universidades Andaluzas o con instituciones incluidas en el registro andaluz de agentes del conocimiento. En estos caso el IP será de la UGR y será el que se relacionará con la UGR para la gestión del proyecto.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investigadores de la UGR siempre que se justifique en la memoria por el volumen de actividad del proyecto y/o su carácter multidisciplinar.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Será obligatoria la presencia del </a:t>
            </a:r>
            <a:r>
              <a:rPr lang="es-ES_tradnl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-IP en los casos permitidos de IP con vinculación inferior a la duración del proyecto (d, e, f, g diapositiva anterior)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74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Pueden ser miembros del equipo de investigación: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Quienes tienen condiciones para ser IP.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Eméritos, doctores ad honorem y académicos numerarios de la UGR.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investigador doctor contratado con cargo al proyecto.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con vinculación a otras universidades o centros de investigación de Andalucía con vinculación durante todo el proyecto y autorización expresa de su entidad</a:t>
            </a:r>
            <a:r>
              <a:rPr lang="es-ES_tradnl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28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pueden ser miembros del equipo de investigación: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Investigadores de centros no andaluces y extranjeros.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Colaboradores ocasionales.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s-ES_tradnl" sz="2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predoctoral</a:t>
            </a: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contratados con cargo a proyecto.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Profesores asociados, sustitutos interinos</a:t>
            </a: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ESTAS PERSONAS SE INCLUIRÁN EN EL PLAN DE TRABAJO DEL PROYECTO.</a:t>
            </a:r>
            <a:endParaRPr lang="es-ES" sz="2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76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REQUISITOS EN LA MODALIDAD EMERGENTES</a:t>
            </a: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tener vinculación laboral con esta universidad o que esta sea inferior a dos años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Haber obtenido una puntuación mayor o igual a 70 puntos en alguna convocatoria previa del programa Ramón y Cajal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Haber obtenido el grado de doctor en los doce últimos años previos a la fecha de cierre de la convocatoria.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ampliará el período en los casos de: maternidad/paternidad, grave enfermedad o accidente, atención a personas con dependencia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Deberá incluir en su equipo a un investigador/tutor doctor, con vinculación funcionarial o laboral estable en la UGR</a:t>
            </a: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60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LIMITACIONES E INCOMPATIBILIDADES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Sólo se puede pertenecer como IP, Co-IP o miembro del equipo en un proyecto de esta convocatoria o de cualquier otra universidad andaluza de este programa.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EXISTE dedicación a tiempo parcial.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participación en un proyecto financiado impedirá la presentación a futuras convocatorias, de acuerdo con lo que se establezca en las mismas.</a:t>
            </a: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EXCEPCIONES: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petición en </a:t>
            </a:r>
            <a:r>
              <a:rPr lang="es-ES_tradnl" sz="2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C sí puede simultanearse con cualquier otra.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tutor en la modalidad emergentes no computa a efectos de dedicación.</a:t>
            </a:r>
            <a:endParaRPr lang="es-ES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2800" b="1" dirty="0">
                <a:solidFill>
                  <a:schemeClr val="accent4"/>
                </a:solidFill>
                <a:latin typeface="Arial" pitchFamily="34" charset="0"/>
                <a:ea typeface="+mn-ea"/>
                <a:cs typeface="Arial" pitchFamily="34" charset="0"/>
              </a:rPr>
              <a:t>CONCEPTOS SUSCEPTIBLES DE AYUDA</a:t>
            </a:r>
            <a:endParaRPr lang="es-ES" sz="2800" b="1" dirty="0">
              <a:solidFill>
                <a:schemeClr val="accent4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Gastos de personal (</a:t>
            </a:r>
            <a:r>
              <a:rPr lang="es-ES_tradnl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personal auxiliar de gestión del proyecto, becas de formación, cofinanciación de contratos ni contratos anteriores).</a:t>
            </a: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En los proyectos emergentes en este concepto se incluye el gasto del contrato del IP.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coste máximo subvencionable en contratos de personal en cómputo anual serán: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IP modalidad emergentes: 35.000€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de apoyo con categoría de doctor: 30.000€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de apoyo con categoría de titulado superior universitario: 25.000€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técnico de apoyo con titulación FP o Bachillerato: 20.000€</a:t>
            </a: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Adquisición de equipamiento, alquiler, instrumental y material </a:t>
            </a:r>
            <a:r>
              <a:rPr lang="es-ES_tradnl" sz="28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inventariable</a:t>
            </a:r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 fungible y suministros de carácter científico o técnico</a:t>
            </a: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CONCEPTOS SUSCEPTIBLES DE AYUDA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Estancias breves (máximo 3 meses), viajes y dietas, inscripción a cursos de corta duración, congresos y jornadas, del equipo de investigación y el equipo de trabajo.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Gastos de organización de actividades de transferencia necesarios para la ejecución del proyecto.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de conocimientos técnicos y patentes adquiridas u obtenidas por licencia de fuentes externas. Costes de solicitud y otros costes asociados a la protección de la propiedad intelectual.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del informe de auditoria (1,200 euros).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indirectos (15% de los costes de personal)</a:t>
            </a:r>
          </a:p>
          <a:p>
            <a:pPr algn="just"/>
            <a:endParaRPr lang="es-ES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SERAN ELEGIBLES LOS GASTOS DE MATERIAL DE OFICINA Y TONER, GASTOS DE COMIDAS DE TRABAJO Y ATENCIONES DE CARÁCTER PROTOCOLARIO</a:t>
            </a:r>
            <a:endParaRPr lang="es-ES" sz="20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/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CUMPLIMENTAR EL FORMULARIO</a:t>
            </a:r>
            <a:r>
              <a:rPr lang="es-ES_tradnl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(darse de alta en el acceso identificado del vicerrectorado si no lo ha hecho nunca o recuperar claves)</a:t>
            </a:r>
          </a:p>
          <a:p>
            <a:pPr marL="400050" lvl="1" indent="0" algn="just">
              <a:buNone/>
            </a:pPr>
            <a:endParaRPr lang="es-ES_tradnl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ADJUNTAR LA DOCUMENTACIÓN 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GENERAR IMPRESO DE SOLICITUD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PRESENTAR LA SOLICITUD EN </a:t>
            </a:r>
            <a:r>
              <a:rPr lang="es-ES_tradnl" sz="2800" b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REGISTRO ELECTRONICO </a:t>
            </a: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LA UGR, A TRAVÉS DE SU SEDE ELECTRÓNICA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Plazo: Hasta las 14 horas del 15 de mayo de 2018</a:t>
            </a: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10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620688"/>
            <a:ext cx="7272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INDICE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DOTACIÓN ECONÓMICA </a:t>
            </a:r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PROGRAMA</a:t>
            </a:r>
          </a:p>
          <a:p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EJECUCIÓN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REQUISITOS DE LOS SOLICITANTES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CONCEPTOS SUSCEPTIBLES DE AYUDA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EVALUACION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3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59518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DOCUMENTACIÓN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 A y B</a:t>
                      </a:r>
                      <a:r>
                        <a:rPr lang="es-ES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(Frontera y Retos)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 científica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IP/Co-IP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miembros del equipo de investigación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Autorizaciones y/o compromisos de vinculación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Declaraciones responsable (IP/Co-IP y miembros equipo investigación)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 de ética (informe favorable, justificante de haberlo solicitado o declaración de no necesitarlo)</a:t>
                      </a:r>
                      <a:endParaRPr lang="es-E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EMERGENTES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 y Tutor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 de doctor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Documentación justificativa en caso de superar el límite de antigüedad del título,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Acreditación Ramón y Cajal</a:t>
                      </a:r>
                      <a:endParaRPr lang="es-E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PUENTE Y H2020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Submodalidades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 y B1: documentación acreditativa de la valoración AEI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33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</a:p>
          <a:p>
            <a:pPr marL="0" indent="0" algn="just">
              <a:buNone/>
            </a:pPr>
            <a:endParaRPr lang="es-ES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la memoria: se recomienda un límite de 20 páginas en la parte científica, formato A4 y tamaño de letra 12 caracteres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memoria y el CVA del IP/Co-IP no serán subsanables, aún en el caso de que el fichero esté dañado o sea elegible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memoria sólo se puede presentar en castellano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NO se puede presentar en papel, SOLO a través del Registro de la Sede Electrónica de la UGR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cerrada la solicitud no se podrá modificar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agotar los plazos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EVALUACION A UTILIZAR POR LA DEVA</a:t>
            </a:r>
            <a:endParaRPr lang="es-E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13558"/>
              </p:ext>
            </p:extLst>
          </p:nvPr>
        </p:nvGraphicFramePr>
        <p:xfrm>
          <a:off x="457200" y="206084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992"/>
                <a:gridCol w="2386608"/>
              </a:tblGrid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CRITERIO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PUNTUACION</a:t>
                      </a:r>
                      <a:endParaRPr lang="es-E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Excelencia científica, novedad y relevancia de la propuesta. Proyección internacional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Méritos curriculares del Investigador o Investigadora principal y su adecuación a la propuesta presentada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Adecuación de la composición del equipo de investigación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5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ASIGNACIÓN ECONÓMICA DE AYUDAS</a:t>
            </a:r>
            <a:endParaRPr lang="es-E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obtener ayuda es necesario un 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mínimo de 65 puntos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en la evaluación DEVA.</a:t>
            </a:r>
          </a:p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la asignación económica a cada proyecto, la comisión de valoración tendrá en cuenta: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grado de 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experimentalidad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 proyecto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adecuación del presupuesto a los objetivos propuestos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su caso la necesidad de contar con asignación de partida de personal.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544421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Para información y duda contactar con el vicerrectorado:</a:t>
            </a:r>
          </a:p>
          <a:p>
            <a:pPr marL="0" indent="0" algn="just">
              <a:buNone/>
            </a:pPr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Remedios Benítez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Santaella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(41288/89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2"/>
              </a:rPr>
              <a:t>rbsantaella@ugr.es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Jesús Pérez Almazán (20282)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3"/>
              </a:rPr>
              <a:t>jesusp@ugr.es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Miguel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Angel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Guardia López 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4"/>
              </a:rPr>
              <a:t>mguardia@ugr.es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GRACIAS POR SU ATENCIÓN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84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DOTACIÓN ECONÓMICA DEL PROGRAMA</a:t>
            </a:r>
            <a:endParaRPr lang="es-ES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s-ES_tradnl" sz="18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El importe total del Programa de Proyectos a convocar por la Universidad de Granada asciende a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15.174.625 euros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Se harán </a:t>
            </a:r>
            <a:r>
              <a:rPr lang="es-ES_tradnl" sz="2400" b="1" u="sng" dirty="0" smtClean="0">
                <a:latin typeface="Arial" pitchFamily="34" charset="0"/>
                <a:cs typeface="Arial" pitchFamily="34" charset="0"/>
              </a:rPr>
              <a:t>3 convocatorias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: 2018, 2019 y 2020.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La fecha límite de ejecución y justificación de la última convocatoria será en 2022.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0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POR PROYECTO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establece una cuantía máxima por solicitud de ayuda, excluidos costes indirectos, conforme a lo siguiente:</a:t>
            </a:r>
          </a:p>
          <a:p>
            <a:pPr marL="0" indent="0"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Modalidades A y B: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Hasta 40.000 euros sin gastos de contratación de personal y hasta 60.000 euros en caso de contar con partida de contratación de personal.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Modalidades A1 y B1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6.000 €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 C: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6.000 €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 A (investigador emergente)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Hasta 20.000 euros en concepto de gastos de ejecución y 35.000 euros por anualidad de contrato.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PARA LA PRIMERA CONVOCATORIA</a:t>
            </a:r>
            <a:endParaRPr lang="es-ES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La dotación presupuestaria para esta convocatoria con cargo al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ejercicio 2018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es de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5.058.541,66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euros, efectuándose la siguiente distribución por modalidad 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de proyecto y en su caso reservas financieras:</a:t>
            </a:r>
          </a:p>
          <a:p>
            <a:pPr marL="0" indent="0" algn="just"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Modalidad A: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Proyectos de conocimiento «frontera» y desarrollo de tecnologías emergentes: Dotación: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MODALIDAD INVESTIGADOR CONSOLIDADO:	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1.788.895,80 euros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MODALIDAD INVESTIGADOR EMERGENTE:		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1.400.750,00 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euros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ES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				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TOTAL  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3.189.645,8€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s-ES" sz="1800" b="1" u="sng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 A1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Proyectos de conocimiento «frontera» y desarrollo de tecnologías emergentes con evaluación favorable de la Agencia Estatal de Investigación (B): Dentro del crédito asignado a modalidad A, se reservan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100.000 euros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para la presente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PARA LA PRIMERA CONVOCATORIA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Modalidad B: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Proyectos de conocimiento orientado a los retos de la sociedad andaluza: Dotación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1.788.895,80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u="sng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 B1: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Proyectos de conocimiento orientado a los retos de la sociedad andaluza con evaluación favorable de la Agencia Estatal de Investigación (B): Dentro del crédito asignado a modalidad B, se reservan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100.000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para la presente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Modalidad C: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Propuestas de mejora de participación en el Programa Marco Horizonte 2020: Dotación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80.000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521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s-ES_tradnl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RESERVAS FINANCIERAS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 las modalidades A y B para investigadores consolidados se efectúa una reserva financiera del 15% para Humanidades y otra del 15% para el área de Ciencias Sociales.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Del importe total para financiar la modalidad A, se efectúa una reserva financiera de un total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1.400.750€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incluidos costes indirectos calculados sobre los gastos de personal, para financiar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10 proyectos de investigadores o investigadoras emergentes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sin vinculación o con vinculación inferior a 2 años. 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Se concederán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dos proyectos en cada una de las 5 grandes ramas de conocimiento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Si alguna rama no tuviera solicitudes susceptibles de financiación, la plaza se asignará por orden de puntuación entre los proyectos no financiados con mayor puntuación.</a:t>
            </a:r>
          </a:p>
          <a:p>
            <a:pPr marL="0" indent="0"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06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517351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DE AYUDAS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DURACION Y PRESUPUESTO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A: Proyectos de generación de conocimiento «frontera». </a:t>
                      </a:r>
                    </a:p>
                    <a:p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Investigación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años, prorrogables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40.000/60.000 euros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ES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Investigador/a emergente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vinculación o vinculación temporal.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Calificación +70 en Ramón y Cajal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años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Autocontrato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+20. 000 euros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gastos de ejecución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B: Proyectos de investigación orientados a los retos de la sociedad andaluza.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Investigación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años, prorrogables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40.000/60.000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Submodalidades</a:t>
                      </a: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 y B1 (proyectos «puente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Calificación B en </a:t>
                      </a:r>
                      <a:r>
                        <a:rPr lang="es-E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Mineco</a:t>
                      </a: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Incompatibles con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 y B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año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 euros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C: Fomento de la participación en el Programa «Horizonte 2020»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presentado o no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</a:t>
                      </a: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positiva en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H2020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 son incompatibles con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demás.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año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 euros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A: PROYECTOS DE GENERACIÓN DEL CONOCIMIENTO “FRONTERA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ctr">
              <a:buNone/>
            </a:pPr>
            <a:endParaRPr lang="es-E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finalidad la realización de proyectos de generación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científico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tecnológico de excelencia en la frontera del conocimiento, proyectos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estratégicos singulares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tractores de </a:t>
            </a:r>
            <a:r>
              <a:rPr lang="es-E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I+D+i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proyectos de desarrollo experimental,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conformación pluridisciplinar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aplicación transversal, así como el fomento del desarrollo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tecnologías emergentes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el impulso de las tecnologías facilitadoras esenciales encuadradas en las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prioritarias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especialización establecidas en la Estrategia de Innovación de Andalucía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(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RIS3 Andalucía) y en el Plan Andaluz de Investigación, Desarrollo e Innovación (PAIDI 2020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2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_tradn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memoria deberá incluir un apartado que justifique el potencial impacto científico y/o tecnológico del proyecto.</a:t>
            </a:r>
            <a:endParaRPr lang="es-E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70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2074</Words>
  <Application>Microsoft Office PowerPoint</Application>
  <PresentationFormat>Presentación en pantalla (4:3)</PresentationFormat>
  <Paragraphs>264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DOTACIÓN ECONÓMICA DEL PROGRAMA</vt:lpstr>
      <vt:lpstr>DOTACION POR PROYECTO</vt:lpstr>
      <vt:lpstr>DOTACION PARA LA PRIMERA CONVOCATORIA</vt:lpstr>
      <vt:lpstr>DOTACION PARA LA PRIMERA CONVOCATORIA</vt:lpstr>
      <vt:lpstr>RESERVAS FINANCIERAS</vt:lpstr>
      <vt:lpstr>MODALIDADES Y PLAZO DE EJECUCION</vt:lpstr>
      <vt:lpstr>MODALIDADES Y PLAZO DE EJECUCION</vt:lpstr>
      <vt:lpstr>MODALIDADES Y PLAZO DE EJECUCION</vt:lpstr>
      <vt:lpstr>REQUISITOS DE LOS SOLICITANTES</vt:lpstr>
      <vt:lpstr>REQUISITOS DE LOS SOLICITANTES</vt:lpstr>
      <vt:lpstr>REQUISITOS DE LOS SOLICITANTES</vt:lpstr>
      <vt:lpstr>REQUISITOS DE LOS SOLICITANTES</vt:lpstr>
      <vt:lpstr>REQUISITOS DE LOS SOLICITANTES</vt:lpstr>
      <vt:lpstr>REQUISITOS DE LOS SOLICITANTES</vt:lpstr>
      <vt:lpstr>CONCEPTOS SUSCEPTIBLES DE AYUDA</vt:lpstr>
      <vt:lpstr>CONCEPTOS SUSCEPTIBLES DE AYUDA</vt:lpstr>
      <vt:lpstr>SOLICITUDES Y PLAZO DE PRESENTACION</vt:lpstr>
      <vt:lpstr>SOLICITUDES Y PLAZO DE PRESENTACION</vt:lpstr>
      <vt:lpstr>SOLICITUDES Y PLAZO DE PRESENTACION</vt:lpstr>
      <vt:lpstr>CRITERIOS DE EVALUACION A UTILIZAR POR LA DEVA</vt:lpstr>
      <vt:lpstr>CRITERIOS DE ASIGNACIÓN ECONÓMICA DE AYUDAS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Univerisidad de Granada</cp:lastModifiedBy>
  <cp:revision>66</cp:revision>
  <dcterms:created xsi:type="dcterms:W3CDTF">2018-04-02T19:45:35Z</dcterms:created>
  <dcterms:modified xsi:type="dcterms:W3CDTF">2018-04-04T10:32:26Z</dcterms:modified>
</cp:coreProperties>
</file>